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9" r:id="rId2"/>
    <p:sldId id="288" r:id="rId3"/>
    <p:sldId id="289" r:id="rId4"/>
    <p:sldId id="260" r:id="rId5"/>
    <p:sldId id="261" r:id="rId6"/>
    <p:sldId id="290" r:id="rId7"/>
    <p:sldId id="262" r:id="rId8"/>
    <p:sldId id="291" r:id="rId9"/>
    <p:sldId id="263" r:id="rId10"/>
    <p:sldId id="264" r:id="rId11"/>
    <p:sldId id="265" r:id="rId12"/>
    <p:sldId id="293" r:id="rId13"/>
    <p:sldId id="266" r:id="rId14"/>
    <p:sldId id="267"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D5CB6-5213-438D-94AA-34D69E3E8915}" type="datetimeFigureOut">
              <a:rPr lang="en-US" smtClean="0"/>
              <a:t>2018-12-15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9C815-3ED8-4A94-9E15-C4D86DAEF1FF}" type="slidenum">
              <a:rPr lang="en-US" smtClean="0"/>
              <a:t>‹#›</a:t>
            </a:fld>
            <a:endParaRPr lang="en-US"/>
          </a:p>
        </p:txBody>
      </p:sp>
    </p:spTree>
    <p:extLst>
      <p:ext uri="{BB962C8B-B14F-4D97-AF65-F5344CB8AC3E}">
        <p14:creationId xmlns:p14="http://schemas.microsoft.com/office/powerpoint/2010/main" val="270700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4601"/>
            <a:ext cx="8640960" cy="7386638"/>
          </a:xfrm>
          <a:prstGeom prst="rect">
            <a:avLst/>
          </a:prstGeom>
          <a:noFill/>
        </p:spPr>
        <p:txBody>
          <a:bodyPr wrap="square">
            <a:spAutoFit/>
          </a:bodyPr>
          <a:lstStyle/>
          <a:p>
            <a:endParaRPr lang="ar-IQ" dirty="0"/>
          </a:p>
          <a:p>
            <a:r>
              <a:rPr lang="ar-IQ" sz="2800" b="1" dirty="0">
                <a:solidFill>
                  <a:srgbClr val="FF0000"/>
                </a:solidFill>
              </a:rPr>
              <a:t> ويعرف الاحتكاك:- </a:t>
            </a:r>
            <a:r>
              <a:rPr lang="ar-IQ" sz="2000" b="1" dirty="0"/>
              <a:t>هو قوة ميكانيكية تعمل دائما بشكل معاكس لاتجاه الحركة أو لاتجاه تأثير القوة المستخدمة لتحريك الجسم. وهي القوة المجودة بين الجسم والسطح الملامس له.</a:t>
            </a:r>
          </a:p>
          <a:p>
            <a:endParaRPr lang="ar-IQ" sz="2000" b="1" dirty="0"/>
          </a:p>
          <a:p>
            <a:pPr algn="just"/>
            <a:r>
              <a:rPr lang="ar-IQ" sz="2400" b="1" dirty="0">
                <a:solidFill>
                  <a:srgbClr val="0000FF"/>
                </a:solidFill>
              </a:rPr>
              <a:t>أنواع الاحتكاك</a:t>
            </a:r>
          </a:p>
          <a:p>
            <a:pPr algn="just"/>
            <a:r>
              <a:rPr lang="ar-IQ" sz="2400" b="1" dirty="0"/>
              <a:t>•</a:t>
            </a:r>
            <a:r>
              <a:rPr lang="ar-IQ" sz="2400" b="1" dirty="0">
                <a:solidFill>
                  <a:srgbClr val="00B050"/>
                </a:solidFill>
              </a:rPr>
              <a:t>الاحتكاك الساكن</a:t>
            </a:r>
            <a:r>
              <a:rPr lang="ar-IQ" sz="2400" b="1" dirty="0"/>
              <a:t>: وهو قوة المقاومة التي تنشأ بين جسمين ساكنين، أي غير متحركين تماماً نسبة لبعضهما، وحتى يتم تحريك أحد هذه الأجسام الساكنة يتطلب ذلك بذل مجهود أكبر في بداية الأمر لنحرك أحدهما، إذ يكون بهذه الحالة معامل الاحتكاك الحركي أقل من معامل الاحتكاك الساكن. </a:t>
            </a:r>
          </a:p>
          <a:p>
            <a:pPr algn="just"/>
            <a:r>
              <a:rPr lang="ar-IQ" sz="2400" b="1" dirty="0"/>
              <a:t>•</a:t>
            </a:r>
            <a:r>
              <a:rPr lang="ar-IQ" sz="2400" b="1" dirty="0">
                <a:solidFill>
                  <a:schemeClr val="accent1">
                    <a:lumMod val="50000"/>
                  </a:schemeClr>
                </a:solidFill>
              </a:rPr>
              <a:t>الاحتكاك المتحرّك</a:t>
            </a:r>
            <a:r>
              <a:rPr lang="ar-IQ" sz="2400" b="1" dirty="0"/>
              <a:t>: وتنشأ قوة المقاومة من هذا النوع نتيجة حركة جسمين بالنسبة لبعضهما، ويحدث بينهما احتكاك، وفي هذه الحالة يكون معامل الاحتكاك الساكن أكبر من معامل الاحتكاك الحركي، ويُصنّف هذا النوع إلى قسمين: </a:t>
            </a:r>
          </a:p>
          <a:p>
            <a:pPr algn="just"/>
            <a:r>
              <a:rPr lang="ar-IQ" sz="2400" b="1" dirty="0"/>
              <a:t>◦الاحتكاك الانزلاقيّ، وهو الاحتكاك الذي ينشأ بين جسمين صلبين، كأن يتم تحريك كتاب على منضدة. </a:t>
            </a:r>
          </a:p>
          <a:p>
            <a:pPr algn="just"/>
            <a:r>
              <a:rPr lang="ar-IQ" sz="2400" b="1" dirty="0"/>
              <a:t>◦</a:t>
            </a:r>
            <a:r>
              <a:rPr lang="ar-IQ" sz="2400" b="1" dirty="0">
                <a:solidFill>
                  <a:schemeClr val="accent2">
                    <a:lumMod val="50000"/>
                  </a:schemeClr>
                </a:solidFill>
              </a:rPr>
              <a:t>الاحتكاك المانع</a:t>
            </a:r>
            <a:r>
              <a:rPr lang="ar-IQ" sz="2400" b="1" dirty="0"/>
              <a:t>، وينشأ في حال اختلاف حالات الأجسام </a:t>
            </a:r>
            <a:r>
              <a:rPr lang="ar-IQ" sz="2400" b="1" dirty="0" err="1"/>
              <a:t>المحتكّة</a:t>
            </a:r>
            <a:r>
              <a:rPr lang="ar-IQ" sz="2400" b="1" dirty="0"/>
              <a:t>، ويكون بتحرك جسم حالته صلبة في وسط سائل أو غازي، كتحريك السفن داخل مياه المحيط. </a:t>
            </a:r>
          </a:p>
          <a:p>
            <a:endParaRPr lang="ar-IQ" sz="2000" b="1" dirty="0"/>
          </a:p>
          <a:p>
            <a:endParaRPr lang="ar-IQ" sz="2000" b="1" dirty="0"/>
          </a:p>
          <a:p>
            <a:endParaRPr lang="ar-IQ" sz="2000" b="1" dirty="0"/>
          </a:p>
          <a:p>
            <a:endParaRPr lang="ar-IQ" sz="2000" b="1" dirty="0"/>
          </a:p>
          <a:p>
            <a:endParaRPr lang="ar-IQ" sz="2000" b="1" dirty="0"/>
          </a:p>
        </p:txBody>
      </p:sp>
    </p:spTree>
    <p:extLst>
      <p:ext uri="{BB962C8B-B14F-4D97-AF65-F5344CB8AC3E}">
        <p14:creationId xmlns:p14="http://schemas.microsoft.com/office/powerpoint/2010/main" val="385912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16267"/>
            <a:ext cx="8784976" cy="646331"/>
          </a:xfrm>
          <a:prstGeom prst="rect">
            <a:avLst/>
          </a:prstGeom>
        </p:spPr>
        <p:txBody>
          <a:bodyPr wrap="square">
            <a:spAutoFit/>
          </a:bodyPr>
          <a:lstStyle/>
          <a:p>
            <a:endParaRPr lang="ar-IQ" dirty="0"/>
          </a:p>
          <a:p>
            <a:r>
              <a:rPr lang="ar-IQ"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408" y="3356992"/>
            <a:ext cx="2873424" cy="360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179512" y="116632"/>
            <a:ext cx="8784976" cy="3416320"/>
          </a:xfrm>
          <a:prstGeom prst="rect">
            <a:avLst/>
          </a:prstGeom>
          <a:blipFill>
            <a:blip r:embed="rId3"/>
            <a:tile tx="0" ty="0" sx="100000" sy="100000" flip="none" algn="tl"/>
          </a:blipFill>
        </p:spPr>
        <p:txBody>
          <a:bodyPr wrap="square">
            <a:spAutoFit/>
          </a:bodyPr>
          <a:lstStyle/>
          <a:p>
            <a:pPr algn="just"/>
            <a:r>
              <a:rPr lang="ar-IQ" sz="2000" b="1" dirty="0"/>
              <a:t>الصلبة أكثر من الكرة على الارض الرملية . ( الشكل ) وتبلغ قيمة </a:t>
            </a:r>
            <a:r>
              <a:rPr lang="ar-IQ" sz="2000" b="1" dirty="0" err="1"/>
              <a:t>الإحتكاك</a:t>
            </a:r>
            <a:r>
              <a:rPr lang="ar-IQ" sz="2000" b="1" dirty="0"/>
              <a:t> </a:t>
            </a:r>
            <a:r>
              <a:rPr lang="ar-IQ" sz="2000" b="1" dirty="0" err="1"/>
              <a:t>التدحرجي</a:t>
            </a:r>
            <a:r>
              <a:rPr lang="ar-IQ" sz="2000" b="1" dirty="0"/>
              <a:t> (  0٫001 ) وهذا ما يفسر لنا سهولة دفع البرميل على الارض عندما يكون ملقياً على الجانب عما لو كان بشكل عمودي</a:t>
            </a:r>
          </a:p>
          <a:p>
            <a:pPr algn="just"/>
            <a:endParaRPr lang="ar-IQ" sz="2000" b="1" dirty="0"/>
          </a:p>
          <a:p>
            <a:pPr algn="just"/>
            <a:endParaRPr lang="ar-IQ" sz="2000" b="1" dirty="0"/>
          </a:p>
          <a:p>
            <a:pPr algn="just"/>
            <a:endParaRPr lang="ar-IQ" sz="2000" b="1" dirty="0"/>
          </a:p>
          <a:p>
            <a:pPr algn="just"/>
            <a:r>
              <a:rPr lang="ar-IQ" sz="2400" b="1" dirty="0">
                <a:solidFill>
                  <a:srgbClr val="FF0066"/>
                </a:solidFill>
              </a:rPr>
              <a:t>القوة والدفع وتطبيقاتها في المجال الرياضي/ </a:t>
            </a:r>
            <a:r>
              <a:rPr lang="ar-IQ" sz="2000" b="1" dirty="0"/>
              <a:t>مفهوم القوة المركزية / مفهوم القوة اللامركزية</a:t>
            </a:r>
          </a:p>
          <a:p>
            <a:pPr algn="just"/>
            <a:r>
              <a:rPr lang="ar-IQ" sz="2400" b="1" dirty="0">
                <a:solidFill>
                  <a:srgbClr val="FF0000"/>
                </a:solidFill>
              </a:rPr>
              <a:t>القــــــوة : </a:t>
            </a:r>
            <a:r>
              <a:rPr lang="en-US" sz="2400" b="1" dirty="0">
                <a:solidFill>
                  <a:srgbClr val="FF0000"/>
                </a:solidFill>
              </a:rPr>
              <a:t>Force </a:t>
            </a:r>
          </a:p>
          <a:p>
            <a:pPr algn="just"/>
            <a:endParaRPr lang="en-US" sz="2000" b="1" dirty="0"/>
          </a:p>
          <a:p>
            <a:pPr algn="just"/>
            <a:r>
              <a:rPr lang="ar-IQ" sz="2400" b="1" dirty="0">
                <a:solidFill>
                  <a:schemeClr val="accent3">
                    <a:lumMod val="50000"/>
                  </a:schemeClr>
                </a:solidFill>
              </a:rPr>
              <a:t>القوة هي أي تأثير يسبب حركة الجسم بتعجيل موجب </a:t>
            </a:r>
            <a:r>
              <a:rPr lang="ar-IQ" sz="2400" b="1" dirty="0" err="1">
                <a:solidFill>
                  <a:schemeClr val="accent3">
                    <a:lumMod val="50000"/>
                  </a:schemeClr>
                </a:solidFill>
              </a:rPr>
              <a:t>أوسالب</a:t>
            </a:r>
            <a:r>
              <a:rPr lang="ar-IQ" sz="2400" b="1" dirty="0">
                <a:solidFill>
                  <a:schemeClr val="accent3">
                    <a:lumMod val="50000"/>
                  </a:schemeClr>
                </a:solidFill>
              </a:rPr>
              <a:t> . </a:t>
            </a:r>
          </a:p>
          <a:p>
            <a:pPr algn="just"/>
            <a:r>
              <a:rPr lang="ar-IQ" sz="2400" b="1" dirty="0">
                <a:solidFill>
                  <a:srgbClr val="C00000"/>
                </a:solidFill>
              </a:rPr>
              <a:t>وتعرف القوة :هي فعل الميكانيكي الذي يغير أو يحاول أن يغير من حالة الجسم الحركية</a:t>
            </a:r>
          </a:p>
        </p:txBody>
      </p:sp>
    </p:spTree>
    <p:extLst>
      <p:ext uri="{BB962C8B-B14F-4D97-AF65-F5344CB8AC3E}">
        <p14:creationId xmlns:p14="http://schemas.microsoft.com/office/powerpoint/2010/main" val="626047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3"/>
            <a:ext cx="8964488" cy="6740307"/>
          </a:xfrm>
          <a:prstGeom prst="rect">
            <a:avLst/>
          </a:prstGeom>
          <a:noFill/>
        </p:spPr>
        <p:txBody>
          <a:bodyPr wrap="square">
            <a:spAutoFit/>
          </a:bodyPr>
          <a:lstStyle/>
          <a:p>
            <a:pPr algn="just"/>
            <a:r>
              <a:rPr lang="ar-IQ" sz="2400" b="1" dirty="0"/>
              <a:t>أي أن تأثير القوة المبذولة قد يكون ديناميكياً أي متحركاً كما في حركة رفع الاثقال أو رمي القرص أو أن يكون </a:t>
            </a:r>
            <a:r>
              <a:rPr lang="ar-IQ" sz="2400" b="1" dirty="0" err="1"/>
              <a:t>تاثير</a:t>
            </a:r>
            <a:r>
              <a:rPr lang="ar-IQ" sz="2400" b="1" dirty="0"/>
              <a:t> القوة </a:t>
            </a:r>
            <a:r>
              <a:rPr lang="ar-IQ" sz="2400" b="1" dirty="0" err="1"/>
              <a:t>إستاتيكياً</a:t>
            </a:r>
            <a:r>
              <a:rPr lang="ar-IQ" sz="2400" b="1" dirty="0"/>
              <a:t> أي ثابتاً كما في حركة </a:t>
            </a:r>
            <a:r>
              <a:rPr lang="ar-IQ" sz="2400" b="1" dirty="0" err="1"/>
              <a:t>الأرتكاز</a:t>
            </a:r>
            <a:r>
              <a:rPr lang="ar-IQ" sz="2400" b="1" dirty="0"/>
              <a:t> الصليبي في الحلق أو  الوقوف على اليدين ، أي التغلب على مقاومة كبيرة جداً بحيث </a:t>
            </a:r>
            <a:r>
              <a:rPr lang="ar-IQ" sz="2400" b="1" dirty="0" err="1"/>
              <a:t>لاتتمكن</a:t>
            </a:r>
            <a:r>
              <a:rPr lang="ar-IQ" sz="2400" b="1" dirty="0"/>
              <a:t> القوة من التغلب على القصور الذاتي لتلك المقاومة .</a:t>
            </a:r>
          </a:p>
          <a:p>
            <a:pPr algn="just"/>
            <a:r>
              <a:rPr lang="ar-IQ" sz="2400" b="1" dirty="0"/>
              <a:t>ان القوة ككمية متجه والتي لها دور كبير في دراسة حركات الرياضية من الناحية </a:t>
            </a:r>
            <a:r>
              <a:rPr lang="ar-IQ" sz="2400" b="1" dirty="0" err="1"/>
              <a:t>الكينتيكية</a:t>
            </a:r>
            <a:r>
              <a:rPr lang="ar-IQ" sz="2400" b="1" dirty="0"/>
              <a:t> ،وكيفية الاستفادة المثلى من هذه الكمية الميكانيكية لابد من معرفة بعض </a:t>
            </a:r>
            <a:r>
              <a:rPr lang="ar-IQ" sz="2400" b="1" dirty="0">
                <a:solidFill>
                  <a:srgbClr val="C00000"/>
                </a:solidFill>
              </a:rPr>
              <a:t>الخصائص أو مميزات والتي ينبغي ادراكها وهي :</a:t>
            </a:r>
          </a:p>
          <a:p>
            <a:pPr algn="just"/>
            <a:endParaRPr lang="ar-IQ" sz="2400" b="1" dirty="0"/>
          </a:p>
          <a:p>
            <a:pPr marL="342900" indent="-342900" algn="just">
              <a:buAutoNum type="arabicPeriod"/>
            </a:pPr>
            <a:r>
              <a:rPr lang="ar-IQ" sz="2400" b="1" dirty="0">
                <a:solidFill>
                  <a:srgbClr val="002060"/>
                </a:solidFill>
              </a:rPr>
              <a:t>مقدار القوة : يقاس مقدار في الوحدات العالمية بوحدة </a:t>
            </a:r>
            <a:r>
              <a:rPr lang="ar-IQ" sz="2400" b="1" dirty="0" err="1">
                <a:solidFill>
                  <a:srgbClr val="002060"/>
                </a:solidFill>
              </a:rPr>
              <a:t>النيوتن</a:t>
            </a:r>
            <a:r>
              <a:rPr lang="ar-IQ" sz="2400" b="1" dirty="0">
                <a:solidFill>
                  <a:srgbClr val="002060"/>
                </a:solidFill>
              </a:rPr>
              <a:t> </a:t>
            </a:r>
          </a:p>
          <a:p>
            <a:pPr algn="just"/>
            <a:r>
              <a:rPr lang="ar-IQ" sz="2400" b="1" dirty="0">
                <a:solidFill>
                  <a:srgbClr val="002060"/>
                </a:solidFill>
              </a:rPr>
              <a:t>2.نقطة </a:t>
            </a:r>
            <a:r>
              <a:rPr lang="ar-IQ" sz="2400" b="1" dirty="0" err="1">
                <a:solidFill>
                  <a:srgbClr val="002060"/>
                </a:solidFill>
              </a:rPr>
              <a:t>تاثير</a:t>
            </a:r>
            <a:r>
              <a:rPr lang="ar-IQ" sz="2400" b="1" dirty="0">
                <a:solidFill>
                  <a:srgbClr val="002060"/>
                </a:solidFill>
              </a:rPr>
              <a:t> القوة : وهو المكان الذي تسلط فيه القوة فإذا اثرت القوة في مركز ثقل الجسم فأنها تولد حركة انتقالية خطية أما إذا أثرت القوة في نقطة خارجه مركز ثقل الجسم فأنها تولد حركة دورانية .</a:t>
            </a:r>
          </a:p>
          <a:p>
            <a:pPr marL="342900" indent="-342900" algn="just">
              <a:buAutoNum type="arabicPeriod" startAt="3"/>
            </a:pPr>
            <a:r>
              <a:rPr lang="ar-IQ" sz="2400" b="1" dirty="0">
                <a:solidFill>
                  <a:srgbClr val="002060"/>
                </a:solidFill>
              </a:rPr>
              <a:t>خط عمل القوة : القوة هي احد مظاهر التأثير المتبادل بين جسمين .فإذا أثر الجسم على الاخر فالجسم الثاني دائماً يؤثر على الاول بقوة مساوية للقوة الأولى في المقدار ومعاكساً لها في الاتجاه ، وعذا مضمون قانون </a:t>
            </a:r>
            <a:r>
              <a:rPr lang="ar-IQ" sz="2400" b="1" dirty="0" err="1">
                <a:solidFill>
                  <a:srgbClr val="002060"/>
                </a:solidFill>
              </a:rPr>
              <a:t>النيوتن</a:t>
            </a:r>
            <a:r>
              <a:rPr lang="ar-IQ" sz="2400" b="1" dirty="0">
                <a:solidFill>
                  <a:srgbClr val="002060"/>
                </a:solidFill>
              </a:rPr>
              <a:t> الثاني </a:t>
            </a:r>
          </a:p>
          <a:p>
            <a:pPr marL="342900" indent="-342900" algn="just">
              <a:buAutoNum type="arabicPeriod" startAt="3"/>
            </a:pPr>
            <a:r>
              <a:rPr lang="ar-IQ" sz="2400" b="1" dirty="0" err="1">
                <a:solidFill>
                  <a:srgbClr val="002060"/>
                </a:solidFill>
              </a:rPr>
              <a:t>إتجاه</a:t>
            </a:r>
            <a:r>
              <a:rPr lang="ar-IQ" sz="2400" b="1" dirty="0">
                <a:solidFill>
                  <a:srgbClr val="002060"/>
                </a:solidFill>
              </a:rPr>
              <a:t> القوة : إذا سلطت قوتان في ان واحد على جسم .فتأثيرها </a:t>
            </a:r>
            <a:r>
              <a:rPr lang="ar-IQ" sz="2400" b="1" dirty="0" err="1">
                <a:solidFill>
                  <a:srgbClr val="002060"/>
                </a:solidFill>
              </a:rPr>
              <a:t>يكافىء</a:t>
            </a:r>
            <a:r>
              <a:rPr lang="ar-IQ" sz="2400" b="1" dirty="0">
                <a:solidFill>
                  <a:srgbClr val="002060"/>
                </a:solidFill>
              </a:rPr>
              <a:t> </a:t>
            </a:r>
            <a:r>
              <a:rPr lang="ar-IQ" sz="2400" b="1" dirty="0" err="1">
                <a:solidFill>
                  <a:srgbClr val="002060"/>
                </a:solidFill>
              </a:rPr>
              <a:t>وتاثير</a:t>
            </a:r>
            <a:r>
              <a:rPr lang="ar-IQ" sz="2400" b="1" dirty="0">
                <a:solidFill>
                  <a:srgbClr val="002060"/>
                </a:solidFill>
              </a:rPr>
              <a:t> قوة واحدة تساوي المجموع المتجهين للقوتين ويمكن إيجاد </a:t>
            </a:r>
            <a:r>
              <a:rPr lang="ar-IQ" sz="2400" b="1" dirty="0" err="1">
                <a:solidFill>
                  <a:srgbClr val="002060"/>
                </a:solidFill>
              </a:rPr>
              <a:t>تاثير</a:t>
            </a:r>
            <a:r>
              <a:rPr lang="ar-IQ" sz="2400" b="1" dirty="0">
                <a:solidFill>
                  <a:srgbClr val="002060"/>
                </a:solidFill>
              </a:rPr>
              <a:t> عدة قوى وهي مجتمعة على الجسم </a:t>
            </a:r>
            <a:r>
              <a:rPr lang="ar-IQ" sz="2000" dirty="0">
                <a:solidFill>
                  <a:srgbClr val="002060"/>
                </a:solidFill>
              </a:rPr>
              <a:t>. </a:t>
            </a:r>
          </a:p>
        </p:txBody>
      </p:sp>
    </p:spTree>
    <p:extLst>
      <p:ext uri="{BB962C8B-B14F-4D97-AF65-F5344CB8AC3E}">
        <p14:creationId xmlns:p14="http://schemas.microsoft.com/office/powerpoint/2010/main" val="1437120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55641"/>
          </a:xfrm>
          <a:prstGeom prst="rect">
            <a:avLst/>
          </a:prstGeom>
        </p:spPr>
        <p:txBody>
          <a:bodyPr wrap="square">
            <a:spAutoFit/>
          </a:bodyPr>
          <a:lstStyle/>
          <a:p>
            <a:r>
              <a:rPr lang="ar-IQ" sz="2000" b="1" dirty="0"/>
              <a:t>أقصى قوة يمكن أن تصدرها العضلة عندما تكون الزاوية بين خط عمل العضلة وذراع الرافعة زاوية قائمة وتقل قوتها عن ذلك أذا كان خط عملها يشكل زاوية حادة أو منفرجة.</a:t>
            </a:r>
          </a:p>
          <a:p>
            <a:r>
              <a:rPr lang="ar-IQ" sz="2000" b="1" dirty="0"/>
              <a:t> </a:t>
            </a:r>
          </a:p>
          <a:p>
            <a:r>
              <a:rPr lang="ar-IQ" sz="2000" b="1" dirty="0"/>
              <a:t>مثال: أحسب مقدار القوة الضرورية اللازمة للتغلب على مقاومة وزنها 500 نيوتن تبعد عن محور الدوران 5 قدم علما أن بعد نقطة تأثير القوة هو 10 قدم ؟</a:t>
            </a:r>
          </a:p>
          <a:p>
            <a:endParaRPr lang="ar-IQ" sz="2000" b="1" dirty="0"/>
          </a:p>
          <a:p>
            <a:r>
              <a:rPr lang="ar-IQ" sz="2000" b="1" dirty="0"/>
              <a:t>القوة × ذراعها = المقاومة × ذراعها</a:t>
            </a:r>
          </a:p>
          <a:p>
            <a:endParaRPr lang="ar-IQ" sz="2000" b="1" dirty="0"/>
          </a:p>
          <a:p>
            <a:r>
              <a:rPr lang="ar-IQ" sz="2000" b="1" dirty="0"/>
              <a:t>س × 10 = 500 × 5</a:t>
            </a:r>
          </a:p>
          <a:p>
            <a:endParaRPr lang="ar-IQ" sz="2000" b="1" dirty="0"/>
          </a:p>
          <a:p>
            <a:r>
              <a:rPr lang="ar-IQ" sz="2000" b="1" dirty="0"/>
              <a:t>10 س = 2500</a:t>
            </a:r>
          </a:p>
          <a:p>
            <a:endParaRPr lang="ar-IQ" sz="2000" b="1" dirty="0"/>
          </a:p>
          <a:p>
            <a:r>
              <a:rPr lang="ar-IQ" sz="2000" b="1" dirty="0"/>
              <a:t>            2500</a:t>
            </a:r>
          </a:p>
          <a:p>
            <a:endParaRPr lang="ar-IQ" sz="2000" b="1" dirty="0"/>
          </a:p>
          <a:p>
            <a:r>
              <a:rPr lang="ar-IQ" sz="2000" b="1" dirty="0"/>
              <a:t>   س =               = 250 نيوتن مقدار القوة المطلوبة.</a:t>
            </a:r>
          </a:p>
          <a:p>
            <a:r>
              <a:rPr lang="ar-IQ" sz="2000" b="1" dirty="0"/>
              <a:t>             10</a:t>
            </a:r>
          </a:p>
          <a:p>
            <a:endParaRPr lang="ar-IQ" sz="2000" b="1" dirty="0"/>
          </a:p>
          <a:p>
            <a:r>
              <a:rPr lang="ar-IQ" sz="2000" b="1" dirty="0"/>
              <a:t>             م=500نيوتن      ك                                ق</a:t>
            </a:r>
          </a:p>
          <a:p>
            <a:endParaRPr lang="ar-IQ" sz="2000" b="1" dirty="0"/>
          </a:p>
          <a:p>
            <a:r>
              <a:rPr lang="ar-IQ" sz="2000" b="1" dirty="0"/>
              <a:t>                    </a:t>
            </a:r>
          </a:p>
          <a:p>
            <a:r>
              <a:rPr lang="ar-IQ" sz="2000" b="1" dirty="0"/>
              <a:t>                      5 قدم                   10 قدم </a:t>
            </a:r>
          </a:p>
        </p:txBody>
      </p:sp>
    </p:spTree>
    <p:extLst>
      <p:ext uri="{BB962C8B-B14F-4D97-AF65-F5344CB8AC3E}">
        <p14:creationId xmlns:p14="http://schemas.microsoft.com/office/powerpoint/2010/main" val="2974391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43567"/>
            <a:ext cx="8784976" cy="5970865"/>
          </a:xfrm>
          <a:prstGeom prst="rect">
            <a:avLst/>
          </a:prstGeom>
          <a:solidFill>
            <a:schemeClr val="accent2">
              <a:lumMod val="20000"/>
              <a:lumOff val="80000"/>
            </a:schemeClr>
          </a:solidFill>
        </p:spPr>
        <p:txBody>
          <a:bodyPr wrap="square">
            <a:spAutoFit/>
          </a:bodyPr>
          <a:lstStyle/>
          <a:p>
            <a:r>
              <a:rPr lang="ar-IQ" sz="2000" b="1" dirty="0"/>
              <a:t>ان طريقة قياس معامل </a:t>
            </a:r>
            <a:r>
              <a:rPr lang="ar-IQ" sz="2000" b="1" dirty="0" err="1"/>
              <a:t>الإحتكاك</a:t>
            </a:r>
            <a:r>
              <a:rPr lang="ar-IQ" sz="2000" b="1" dirty="0"/>
              <a:t> على السطح المائل هو ان يوضع جسم على سطح مائل ويتم رفع السطح تدريجياً كي تتم تحديد الزاوية التي يبدأ عندها الجسم </a:t>
            </a:r>
            <a:r>
              <a:rPr lang="ar-IQ" sz="2000" b="1" dirty="0" err="1"/>
              <a:t>بالإنزلاق</a:t>
            </a:r>
            <a:r>
              <a:rPr lang="ar-IQ" sz="2000" b="1" dirty="0"/>
              <a:t> الى أسفل وبسرعة ثابتة ( الشكل ) أن القوة المؤثرة في الجسم في هذه الحالة هي  :ـ وزنهِ (( و )) وطالما أن الجسم في حركة فأن قوة </a:t>
            </a:r>
            <a:r>
              <a:rPr lang="ar-IQ" sz="2000" b="1" dirty="0" err="1"/>
              <a:t>الإحتكاك</a:t>
            </a:r>
            <a:r>
              <a:rPr lang="ar-IQ" sz="2000" b="1" dirty="0"/>
              <a:t> يمكن </a:t>
            </a:r>
            <a:r>
              <a:rPr lang="ar-IQ" sz="2000" b="1" dirty="0">
                <a:solidFill>
                  <a:srgbClr val="FF0000"/>
                </a:solidFill>
              </a:rPr>
              <a:t>استخراجها من المعادلة التالية :ـ</a:t>
            </a:r>
          </a:p>
          <a:p>
            <a:r>
              <a:rPr lang="ar-IQ" sz="2000" b="1" dirty="0">
                <a:solidFill>
                  <a:srgbClr val="FF0000"/>
                </a:solidFill>
              </a:rPr>
              <a:t>                           ق ح  = و × </a:t>
            </a:r>
            <a:r>
              <a:rPr lang="ar-IQ" sz="2000" b="1" dirty="0" err="1">
                <a:solidFill>
                  <a:srgbClr val="FF0000"/>
                </a:solidFill>
              </a:rPr>
              <a:t>جتا</a:t>
            </a:r>
            <a:r>
              <a:rPr lang="ar-IQ" sz="2000" b="1" dirty="0">
                <a:solidFill>
                  <a:srgbClr val="FF0000"/>
                </a:solidFill>
              </a:rPr>
              <a:t> د</a:t>
            </a:r>
          </a:p>
          <a:p>
            <a:r>
              <a:rPr lang="ar-IQ" sz="2000" b="1" dirty="0"/>
              <a:t>يمكننا تحليل الوزن الى مركبتين أحداهما عمودية على السطح والاخرى موازية للسطح نفس المثلث قائم الزاوية(ج ص و ) ونجد أن المركبة ( ص ) تمثل مجاور الزاوية ويمكن </a:t>
            </a:r>
            <a:r>
              <a:rPr lang="ar-IQ" sz="2000" b="1" dirty="0" err="1"/>
              <a:t>أستخراج</a:t>
            </a:r>
            <a:r>
              <a:rPr lang="ar-IQ" sz="2000" b="1" dirty="0"/>
              <a:t> قيمة المركبة (ص ) </a:t>
            </a:r>
            <a:r>
              <a:rPr lang="ar-IQ" sz="2000" b="1" dirty="0" err="1"/>
              <a:t>كالأتي</a:t>
            </a:r>
            <a:r>
              <a:rPr lang="ar-IQ" sz="2000" b="1" dirty="0"/>
              <a:t> :ـ</a:t>
            </a:r>
          </a:p>
          <a:p>
            <a:r>
              <a:rPr lang="ar-IQ" sz="2000" b="1" dirty="0"/>
              <a:t>                             </a:t>
            </a:r>
            <a:r>
              <a:rPr lang="ar-IQ" sz="2400" b="1" dirty="0">
                <a:solidFill>
                  <a:schemeClr val="accent3">
                    <a:lumMod val="50000"/>
                  </a:schemeClr>
                </a:solidFill>
              </a:rPr>
              <a:t>ص = و × </a:t>
            </a:r>
            <a:r>
              <a:rPr lang="ar-IQ" sz="2400" b="1" dirty="0" err="1">
                <a:solidFill>
                  <a:schemeClr val="accent3">
                    <a:lumMod val="50000"/>
                  </a:schemeClr>
                </a:solidFill>
              </a:rPr>
              <a:t>جتا</a:t>
            </a:r>
            <a:r>
              <a:rPr lang="ar-IQ" sz="2400" b="1" dirty="0">
                <a:solidFill>
                  <a:schemeClr val="accent3">
                    <a:lumMod val="50000"/>
                  </a:schemeClr>
                </a:solidFill>
              </a:rPr>
              <a:t> د</a:t>
            </a:r>
          </a:p>
          <a:p>
            <a:r>
              <a:rPr lang="ar-IQ" sz="2000" b="1" dirty="0"/>
              <a:t>أما بالنسبة الى القوة ( ق ) والتي تسبب حركة الجسم الى اسفل المنحدر </a:t>
            </a:r>
            <a:r>
              <a:rPr lang="ar-IQ" sz="2000" b="1" dirty="0" err="1"/>
              <a:t>فانها</a:t>
            </a:r>
            <a:r>
              <a:rPr lang="ar-IQ" sz="2000" b="1" dirty="0"/>
              <a:t> تساوي قوة </a:t>
            </a:r>
            <a:r>
              <a:rPr lang="ar-IQ" sz="2000" b="1" dirty="0" err="1"/>
              <a:t>الأحتكاك</a:t>
            </a:r>
            <a:r>
              <a:rPr lang="ar-IQ" sz="2000" b="1" dirty="0"/>
              <a:t> ( ق ح ) ، حيثُ يمكننا </a:t>
            </a:r>
            <a:r>
              <a:rPr lang="ar-IQ" sz="2000" b="1" dirty="0" err="1"/>
              <a:t>إستخراج</a:t>
            </a:r>
            <a:r>
              <a:rPr lang="ar-IQ" sz="2000" b="1" dirty="0"/>
              <a:t> قيمة هاتين القوتين </a:t>
            </a:r>
            <a:r>
              <a:rPr lang="ar-IQ" sz="2000" b="1" dirty="0" err="1"/>
              <a:t>كالأتي</a:t>
            </a:r>
            <a:r>
              <a:rPr lang="ar-IQ" sz="2000" b="1" dirty="0"/>
              <a:t> :ـ</a:t>
            </a:r>
          </a:p>
          <a:p>
            <a:r>
              <a:rPr lang="ar-IQ" sz="2000" b="1" dirty="0"/>
              <a:t>ق أو ق ح  =  و × </a:t>
            </a:r>
            <a:r>
              <a:rPr lang="ar-IQ" sz="2000" b="1" dirty="0" err="1"/>
              <a:t>جا</a:t>
            </a:r>
            <a:r>
              <a:rPr lang="ar-IQ" sz="2000" b="1" dirty="0"/>
              <a:t> د</a:t>
            </a:r>
          </a:p>
          <a:p>
            <a:r>
              <a:rPr lang="ar-IQ" sz="2000" b="1" dirty="0"/>
              <a:t>وبنظرة سريعة الى الشكل نجد أن المركبة ( ق ) تشكل مقابل الزاوية أما المركبة ( ص ) فتشكل مجاوراً لها.</a:t>
            </a:r>
          </a:p>
          <a:p>
            <a:r>
              <a:rPr lang="ar-IQ" sz="2000" b="1" dirty="0"/>
              <a:t>   </a:t>
            </a:r>
          </a:p>
          <a:p>
            <a:r>
              <a:rPr lang="ar-IQ" sz="2000" b="1" dirty="0"/>
              <a:t> </a:t>
            </a:r>
            <a:r>
              <a:rPr lang="en-US" sz="2000" b="1" dirty="0"/>
              <a:t>U      </a:t>
            </a:r>
            <a:r>
              <a:rPr lang="en-US" sz="2000" b="1" dirty="0">
                <a:solidFill>
                  <a:schemeClr val="accent2">
                    <a:lumMod val="50000"/>
                  </a:schemeClr>
                </a:solidFill>
              </a:rPr>
              <a:t>=   </a:t>
            </a:r>
            <a:r>
              <a:rPr lang="ar-IQ" sz="2000" b="1" dirty="0">
                <a:solidFill>
                  <a:schemeClr val="accent2">
                    <a:lumMod val="50000"/>
                  </a:schemeClr>
                </a:solidFill>
              </a:rPr>
              <a:t>قوة </a:t>
            </a:r>
            <a:r>
              <a:rPr lang="ar-IQ" sz="2000" b="1" dirty="0" err="1">
                <a:solidFill>
                  <a:schemeClr val="accent2">
                    <a:lumMod val="50000"/>
                  </a:schemeClr>
                </a:solidFill>
              </a:rPr>
              <a:t>الإحتكاك</a:t>
            </a:r>
            <a:r>
              <a:rPr lang="ar-IQ" sz="2000" b="1" dirty="0">
                <a:solidFill>
                  <a:schemeClr val="accent2">
                    <a:lumMod val="50000"/>
                  </a:schemeClr>
                </a:solidFill>
              </a:rPr>
              <a:t>     =     ق أو ق ح</a:t>
            </a:r>
          </a:p>
          <a:p>
            <a:r>
              <a:rPr lang="ar-IQ" sz="2000" b="1" dirty="0">
                <a:solidFill>
                  <a:schemeClr val="accent2">
                    <a:lumMod val="50000"/>
                  </a:schemeClr>
                </a:solidFill>
              </a:rPr>
              <a:t>                  الضغط                   ص</a:t>
            </a:r>
          </a:p>
          <a:p>
            <a:r>
              <a:rPr lang="en-US" sz="2000" b="1" dirty="0">
                <a:solidFill>
                  <a:schemeClr val="accent2">
                    <a:lumMod val="50000"/>
                  </a:schemeClr>
                </a:solidFill>
              </a:rPr>
              <a:t>U    =  </a:t>
            </a:r>
            <a:r>
              <a:rPr lang="ar-IQ" sz="2000" b="1" dirty="0">
                <a:solidFill>
                  <a:schemeClr val="accent2">
                    <a:lumMod val="50000"/>
                  </a:schemeClr>
                </a:solidFill>
              </a:rPr>
              <a:t>ق ح </a:t>
            </a:r>
          </a:p>
          <a:p>
            <a:endParaRPr lang="ar-IQ" dirty="0">
              <a:solidFill>
                <a:schemeClr val="accent2">
                  <a:lumMod val="50000"/>
                </a:schemeClr>
              </a:solidFill>
            </a:endParaRPr>
          </a:p>
        </p:txBody>
      </p:sp>
    </p:spTree>
    <p:extLst>
      <p:ext uri="{BB962C8B-B14F-4D97-AF65-F5344CB8AC3E}">
        <p14:creationId xmlns:p14="http://schemas.microsoft.com/office/powerpoint/2010/main" val="1472330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76672"/>
            <a:ext cx="9036496" cy="6186309"/>
          </a:xfrm>
          <a:prstGeom prst="rect">
            <a:avLst/>
          </a:prstGeom>
          <a:solidFill>
            <a:schemeClr val="accent5">
              <a:lumMod val="20000"/>
              <a:lumOff val="80000"/>
            </a:schemeClr>
          </a:solidFill>
        </p:spPr>
        <p:txBody>
          <a:bodyPr wrap="square">
            <a:spAutoFit/>
          </a:bodyPr>
          <a:lstStyle/>
          <a:p>
            <a:pPr algn="just"/>
            <a:r>
              <a:rPr lang="ar-IQ" sz="2800" b="1" i="1" dirty="0">
                <a:solidFill>
                  <a:srgbClr val="FF0000"/>
                </a:solidFill>
                <a:cs typeface="PT Bold Mirror" panose="02010400000000000000" pitchFamily="2" charset="-78"/>
              </a:rPr>
              <a:t>أهمية </a:t>
            </a:r>
            <a:r>
              <a:rPr lang="ar-IQ" sz="2800" b="1" i="1" dirty="0" err="1">
                <a:solidFill>
                  <a:srgbClr val="FF0000"/>
                </a:solidFill>
                <a:cs typeface="PT Bold Mirror" panose="02010400000000000000" pitchFamily="2" charset="-78"/>
              </a:rPr>
              <a:t>الإحتكاك</a:t>
            </a:r>
            <a:endParaRPr lang="ar-IQ" sz="2800" b="1" i="1" dirty="0">
              <a:solidFill>
                <a:srgbClr val="FF0000"/>
              </a:solidFill>
              <a:cs typeface="PT Bold Mirror" panose="02010400000000000000" pitchFamily="2" charset="-78"/>
            </a:endParaRPr>
          </a:p>
          <a:p>
            <a:pPr algn="just"/>
            <a:endParaRPr lang="ar-IQ" sz="2800" b="1" dirty="0">
              <a:solidFill>
                <a:srgbClr val="FF0000"/>
              </a:solidFill>
              <a:cs typeface="PT Bold Mirror" panose="02010400000000000000" pitchFamily="2" charset="-78"/>
            </a:endParaRPr>
          </a:p>
          <a:p>
            <a:pPr algn="just"/>
            <a:r>
              <a:rPr lang="ar-IQ" sz="2000" b="1" dirty="0"/>
              <a:t>  تعتبر قـوة </a:t>
            </a:r>
            <a:r>
              <a:rPr lang="ar-IQ" sz="2000" b="1" dirty="0" err="1"/>
              <a:t>الإحتكاك</a:t>
            </a:r>
            <a:r>
              <a:rPr lang="ar-IQ" sz="2000" b="1" dirty="0"/>
              <a:t> ذات أهمية كبيـرة بالنسبة للحـركات الرياضية و حركـات الأنسان بوجه عـام ، فبـدونهِ لا يستطيع</a:t>
            </a:r>
          </a:p>
          <a:p>
            <a:pPr algn="just"/>
            <a:r>
              <a:rPr lang="ar-IQ" sz="2000" b="1" dirty="0"/>
              <a:t>     الإنسان أنجاز كثير مـن اعمالهِ ويصاحبهُ الإجهاد نتيجة الـى حاجتهِ الكبيرة الى عمـل القـوة والتقلص العضلي للحصول</a:t>
            </a:r>
          </a:p>
          <a:p>
            <a:pPr algn="just"/>
            <a:r>
              <a:rPr lang="ar-IQ" sz="2000" b="1" dirty="0"/>
              <a:t>     على التوازن وكذلك لا يستطيع الأنسان وضع حاجياته في أي مكان </a:t>
            </a:r>
            <a:r>
              <a:rPr lang="ar-IQ" sz="2000" b="1" dirty="0" err="1"/>
              <a:t>لانها</a:t>
            </a:r>
            <a:r>
              <a:rPr lang="ar-IQ" sz="2000" b="1" dirty="0"/>
              <a:t> تسقـط ، لـذا في فصـل الشتـاء تـوضع الاتربة</a:t>
            </a:r>
          </a:p>
          <a:p>
            <a:pPr algn="just"/>
            <a:r>
              <a:rPr lang="ar-IQ" sz="2000" b="1" dirty="0"/>
              <a:t>     والحجارة النـاعمة على الطرقـات مـن اجـل زيادة </a:t>
            </a:r>
            <a:r>
              <a:rPr lang="ar-IQ" sz="2000" b="1" dirty="0" err="1"/>
              <a:t>الإحتكاك</a:t>
            </a:r>
            <a:r>
              <a:rPr lang="ar-IQ" sz="2000" b="1" dirty="0"/>
              <a:t> ، وتجنبـاً للسقـوط والقـدرة علـى التوافـق ، وكـذلك ان لقـوة</a:t>
            </a:r>
          </a:p>
          <a:p>
            <a:pPr algn="just"/>
            <a:r>
              <a:rPr lang="ar-IQ" sz="2000" b="1" dirty="0"/>
              <a:t>    </a:t>
            </a:r>
            <a:r>
              <a:rPr lang="ar-IQ" sz="2000" b="1" dirty="0" err="1"/>
              <a:t>الإحتكاك</a:t>
            </a:r>
            <a:r>
              <a:rPr lang="ar-IQ" sz="2000" b="1" dirty="0"/>
              <a:t> فائدة كبيرة في المجال الرياضي فهي تزيد من فرص التوازن وثبات الجسم وخاصةً في ألعاب الساحة والميدان</a:t>
            </a:r>
          </a:p>
          <a:p>
            <a:pPr algn="just"/>
            <a:r>
              <a:rPr lang="ar-IQ" sz="2000" b="1" dirty="0"/>
              <a:t>    أو </a:t>
            </a:r>
            <a:r>
              <a:rPr lang="ar-IQ" sz="2000" b="1" dirty="0" err="1"/>
              <a:t>الجمناستك</a:t>
            </a:r>
            <a:r>
              <a:rPr lang="ar-IQ" sz="2000" b="1" dirty="0"/>
              <a:t>. وفي كرة القدم نصنع حذاء اللاعبين بشكل مغاير من حيثُ وضع المسامير أو مواد اخرى تزيد من قابلية</a:t>
            </a:r>
          </a:p>
          <a:p>
            <a:pPr algn="just"/>
            <a:r>
              <a:rPr lang="ar-IQ" sz="2000" b="1" dirty="0"/>
              <a:t>    </a:t>
            </a:r>
            <a:r>
              <a:rPr lang="ar-IQ" sz="2000" b="1" dirty="0" err="1"/>
              <a:t>الإحتكـاك</a:t>
            </a:r>
            <a:r>
              <a:rPr lang="ar-IQ" sz="2000" b="1" dirty="0"/>
              <a:t> وتقلـل من فرص </a:t>
            </a:r>
            <a:r>
              <a:rPr lang="ar-IQ" sz="2000" b="1" dirty="0" err="1"/>
              <a:t>الإنزلاق</a:t>
            </a:r>
            <a:r>
              <a:rPr lang="ar-IQ" sz="2000" b="1" dirty="0"/>
              <a:t> مع زيـادة القـدرة علـى تغيير </a:t>
            </a:r>
            <a:r>
              <a:rPr lang="ar-IQ" sz="2000" b="1" dirty="0" err="1"/>
              <a:t>الإتجـاه</a:t>
            </a:r>
            <a:r>
              <a:rPr lang="ar-IQ" sz="2000" b="1" dirty="0"/>
              <a:t>. وفي الالعـاب التي يستخدم فيهـا أدوات مثـل</a:t>
            </a:r>
          </a:p>
          <a:p>
            <a:pPr algn="just"/>
            <a:r>
              <a:rPr lang="ar-IQ" sz="2000" b="1" dirty="0"/>
              <a:t> مضرب </a:t>
            </a:r>
            <a:r>
              <a:rPr lang="ar-IQ" sz="2000" b="1" dirty="0" err="1"/>
              <a:t>الراكيـت</a:t>
            </a:r>
            <a:r>
              <a:rPr lang="ar-IQ" sz="2000" b="1" dirty="0"/>
              <a:t>، والسكـواش والتنس والزانة ، يفضـل زيـادة قـوى </a:t>
            </a:r>
            <a:r>
              <a:rPr lang="ar-IQ" sz="2000" b="1" dirty="0" err="1"/>
              <a:t>الإحتكاك</a:t>
            </a:r>
            <a:r>
              <a:rPr lang="ar-IQ" sz="2000" b="1" dirty="0"/>
              <a:t> حتى لا ينزلـق المضرب أو الاداة من يـد</a:t>
            </a:r>
          </a:p>
          <a:p>
            <a:pPr algn="just"/>
            <a:r>
              <a:rPr lang="ar-IQ" sz="2000" b="1" dirty="0"/>
              <a:t>    </a:t>
            </a:r>
          </a:p>
        </p:txBody>
      </p:sp>
    </p:spTree>
    <p:extLst>
      <p:ext uri="{BB962C8B-B14F-4D97-AF65-F5344CB8AC3E}">
        <p14:creationId xmlns:p14="http://schemas.microsoft.com/office/powerpoint/2010/main" val="4098814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9532" y="1124744"/>
            <a:ext cx="8424936" cy="2805320"/>
          </a:xfrm>
          <a:prstGeom prst="rect">
            <a:avLst/>
          </a:prstGeom>
          <a:blipFill>
            <a:blip r:embed="rId2"/>
            <a:tile tx="0" ty="0" sx="100000" sy="100000" flip="none" algn="tl"/>
          </a:blipFill>
        </p:spPr>
        <p:txBody>
          <a:bodyPr wrap="square">
            <a:spAutoFit/>
          </a:bodyPr>
          <a:lstStyle/>
          <a:p>
            <a:pPr>
              <a:lnSpc>
                <a:spcPct val="150000"/>
              </a:lnSpc>
            </a:pPr>
            <a:r>
              <a:rPr lang="ar-IQ" sz="2000" b="1" dirty="0"/>
              <a:t>اللاعـب ويطير في الهـواء لـذا تلف يد هـذهِ المضارب بالجلد أو المطاط أو بعض المواد الكيمياوية واللاصقة في موضع</a:t>
            </a:r>
          </a:p>
          <a:p>
            <a:pPr>
              <a:lnSpc>
                <a:spcPct val="150000"/>
              </a:lnSpc>
            </a:pPr>
            <a:r>
              <a:rPr lang="ar-IQ" sz="2000" b="1" dirty="0"/>
              <a:t>     القبضة والتي يكون لها معامل </a:t>
            </a:r>
            <a:r>
              <a:rPr lang="ar-IQ" sz="2000" b="1" dirty="0" err="1"/>
              <a:t>إحتكاك</a:t>
            </a:r>
            <a:r>
              <a:rPr lang="ar-IQ" sz="2000" b="1" dirty="0"/>
              <a:t> كبير. وفي بعض الأنشطة مثل الرقص والبولينغ يفضل الحذاء الذي يساعد على الإنزلاق ( التزحلق ) ولهذا يصنع نعل هذه الأحذية من مادة معامل إحتكاكها قليل لتعطي هذهِ الخاصية ، وكذلك أحذية التزحلق تحتاج أيضاً لقوة إحتكاك قليلة ، لذا يوضع الشحم على حواف الزحافة لتقليل معامل الإحتكاك. </a:t>
            </a:r>
          </a:p>
        </p:txBody>
      </p:sp>
    </p:spTree>
    <p:extLst>
      <p:ext uri="{BB962C8B-B14F-4D97-AF65-F5344CB8AC3E}">
        <p14:creationId xmlns:p14="http://schemas.microsoft.com/office/powerpoint/2010/main" val="190294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1"/>
            <a:ext cx="8964488" cy="5386090"/>
          </a:xfrm>
          <a:prstGeom prst="rect">
            <a:avLst/>
          </a:prstGeom>
        </p:spPr>
        <p:txBody>
          <a:bodyPr wrap="square">
            <a:spAutoFit/>
          </a:bodyPr>
          <a:lstStyle/>
          <a:p>
            <a:r>
              <a:rPr lang="ar-IQ" dirty="0"/>
              <a:t>•</a:t>
            </a:r>
            <a:r>
              <a:rPr lang="ar-IQ" sz="2000" b="1" dirty="0"/>
              <a:t>أن تقليل أو زيادة قوة الاحتكاك يكون وفق الهدف المطلوب من الحركة . مثل زيادة الاحتكاك كما في مسك لاعب الساحة والميدان لعصا </a:t>
            </a:r>
            <a:r>
              <a:rPr lang="ar-IQ" sz="2000" b="1" dirty="0" err="1"/>
              <a:t>الزانا</a:t>
            </a:r>
            <a:r>
              <a:rPr lang="ar-IQ" sz="2000" b="1" dirty="0"/>
              <a:t> في مرحلة القفز ، أو تقليلها كما في حركة اليدين للاعب </a:t>
            </a:r>
            <a:r>
              <a:rPr lang="ar-IQ" sz="2000" b="1" dirty="0" err="1"/>
              <a:t>الجمناستك</a:t>
            </a:r>
            <a:r>
              <a:rPr lang="ar-IQ" sz="2000" b="1" dirty="0"/>
              <a:t> على البار أثناء الدوران.</a:t>
            </a:r>
          </a:p>
          <a:p>
            <a:r>
              <a:rPr lang="ar-IQ" sz="2000" b="1" dirty="0"/>
              <a:t>•لا تتغير قوة الاحتكاك بتغير المساحة ولكن تتغير قوة الاحتكاك بتغير الوزن.</a:t>
            </a:r>
          </a:p>
          <a:p>
            <a:endParaRPr lang="ar-IQ" sz="2000" b="1" dirty="0"/>
          </a:p>
          <a:p>
            <a:r>
              <a:rPr lang="ar-IQ" sz="2000" b="1" dirty="0"/>
              <a:t>معامل الاحتكاك = قوة الاحتكاك / مقدار الضغط الذي يسلطه الجسم على السطح </a:t>
            </a:r>
          </a:p>
          <a:p>
            <a:r>
              <a:rPr lang="ar-IQ" sz="2000" b="1" dirty="0"/>
              <a:t>قوة الاحتكاك = معامل الاحتكاك × الضغط.</a:t>
            </a:r>
          </a:p>
          <a:p>
            <a:endParaRPr lang="ar-IQ" sz="2000" b="1" dirty="0"/>
          </a:p>
          <a:p>
            <a:r>
              <a:rPr lang="ar-IQ" sz="2000" b="1" dirty="0"/>
              <a:t>ق=</a:t>
            </a:r>
            <a:r>
              <a:rPr lang="en-US" sz="2000" b="1" dirty="0"/>
              <a:t>U × </a:t>
            </a:r>
            <a:r>
              <a:rPr lang="ar-IQ" sz="2000" b="1" dirty="0"/>
              <a:t>و</a:t>
            </a:r>
          </a:p>
          <a:p>
            <a:endParaRPr lang="ar-IQ" sz="2000" b="1" dirty="0"/>
          </a:p>
          <a:p>
            <a:r>
              <a:rPr lang="ar-IQ" sz="2400" b="1" dirty="0">
                <a:solidFill>
                  <a:srgbClr val="FF0066"/>
                </a:solidFill>
              </a:rPr>
              <a:t>مثال: احسب معامل الاحتكاك بين جسم وزنه 100 نيوتن وكانت القوة المطلوبة لتحريكه بالاتجاه الأفقي تعادل 80 نيوتن؟</a:t>
            </a:r>
          </a:p>
          <a:p>
            <a:endParaRPr lang="ar-IQ" sz="2400" b="1" dirty="0">
              <a:solidFill>
                <a:srgbClr val="FF0066"/>
              </a:solidFill>
            </a:endParaRPr>
          </a:p>
          <a:p>
            <a:r>
              <a:rPr lang="ar-IQ" sz="2400" b="1" dirty="0">
                <a:solidFill>
                  <a:srgbClr val="FF0066"/>
                </a:solidFill>
              </a:rPr>
              <a:t>80=</a:t>
            </a:r>
            <a:r>
              <a:rPr lang="en-US" sz="2400" b="1" dirty="0">
                <a:solidFill>
                  <a:srgbClr val="FF0066"/>
                </a:solidFill>
              </a:rPr>
              <a:t>U ×100   </a:t>
            </a:r>
          </a:p>
          <a:p>
            <a:endParaRPr lang="en-US" sz="2400" b="1" dirty="0">
              <a:solidFill>
                <a:srgbClr val="FF0066"/>
              </a:solidFill>
            </a:endParaRPr>
          </a:p>
          <a:p>
            <a:r>
              <a:rPr lang="en-US" sz="2400" b="1" dirty="0">
                <a:solidFill>
                  <a:srgbClr val="FF0066"/>
                </a:solidFill>
              </a:rPr>
              <a:t>U=80/100=0,8 </a:t>
            </a:r>
            <a:r>
              <a:rPr lang="ar-IQ" sz="2400" b="1" dirty="0">
                <a:solidFill>
                  <a:srgbClr val="FF0066"/>
                </a:solidFill>
              </a:rPr>
              <a:t>معامل الاحتكاك</a:t>
            </a:r>
          </a:p>
        </p:txBody>
      </p:sp>
    </p:spTree>
    <p:extLst>
      <p:ext uri="{BB962C8B-B14F-4D97-AF65-F5344CB8AC3E}">
        <p14:creationId xmlns:p14="http://schemas.microsoft.com/office/powerpoint/2010/main" val="329955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6632"/>
            <a:ext cx="8640960" cy="5509200"/>
          </a:xfrm>
          <a:prstGeom prst="rect">
            <a:avLst/>
          </a:prstGeom>
        </p:spPr>
        <p:txBody>
          <a:bodyPr wrap="square">
            <a:spAutoFit/>
          </a:bodyPr>
          <a:lstStyle/>
          <a:p>
            <a:r>
              <a:rPr lang="ar-IQ" sz="4000" b="1" dirty="0">
                <a:solidFill>
                  <a:srgbClr val="FF0066"/>
                </a:solidFill>
                <a:cs typeface="Diwani Simple Outline" panose="02010400000000000000" pitchFamily="2" charset="-78"/>
              </a:rPr>
              <a:t>معامل الاحتكاك</a:t>
            </a:r>
          </a:p>
          <a:p>
            <a:r>
              <a:rPr lang="ar-IQ" sz="2400" b="1" dirty="0"/>
              <a:t>يُعرف معامل الاحتكاك بأنه تعبير عن الكميّة العددية الدالة على مقدار القوة التي تنشأ بين جسمين نتيجة الاحتكاك، وتُستخدم للدلالة على قوة الاحتكاك والقوة الضاغطة بين الجسمين، ويفتقر هذا المعامل إلى وحدة القياس، لكنه يعتمد بشكل مباشر على حالة مادتي الجسمين </a:t>
            </a:r>
            <a:r>
              <a:rPr lang="ar-IQ" sz="2400" b="1" dirty="0" err="1"/>
              <a:t>المحتكين</a:t>
            </a:r>
            <a:r>
              <a:rPr lang="ar-IQ" sz="2400" b="1" dirty="0"/>
              <a:t> ببعضهما، يشار إلى أنّ معامل الاحتكاك لا يمكن إيجاد قيمته بالاعتماد على المعادلات الرياضيّة، لكن يمكن إيجاده وقياسه بالاعتماد فقط على التجربة، لذلك يعدّ كمية تجريبية. </a:t>
            </a:r>
          </a:p>
          <a:p>
            <a:endParaRPr lang="ar-IQ" sz="2400" b="1" dirty="0"/>
          </a:p>
          <a:p>
            <a:r>
              <a:rPr lang="ar-IQ" sz="2400" b="1" dirty="0"/>
              <a:t>تعطي المواد الجافة معامل احتكاك تتراوح كميته ما بين 0.3 و 0.6، حيث يشترط أن تكون قيمة معامل الاحتكاك محصورة بين هاتين القيمتين، وفي حال كانت قيمة الاحتكاك تساوي صفراً فإن هذا يدل على عدم وجود احتكاك بين الأجسام. </a:t>
            </a:r>
          </a:p>
          <a:p>
            <a:endParaRPr lang="ar-IQ" dirty="0"/>
          </a:p>
          <a:p>
            <a:endParaRPr lang="ar-IQ" dirty="0"/>
          </a:p>
          <a:p>
            <a:endParaRPr lang="ar-IQ" dirty="0"/>
          </a:p>
          <a:p>
            <a:endParaRPr lang="ar-IQ" dirty="0"/>
          </a:p>
        </p:txBody>
      </p:sp>
    </p:spTree>
    <p:extLst>
      <p:ext uri="{BB962C8B-B14F-4D97-AF65-F5344CB8AC3E}">
        <p14:creationId xmlns:p14="http://schemas.microsoft.com/office/powerpoint/2010/main" val="301045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3069"/>
            <a:ext cx="8856984" cy="5139869"/>
          </a:xfrm>
          <a:prstGeom prst="rect">
            <a:avLst/>
          </a:prstGeom>
          <a:blipFill>
            <a:blip r:embed="rId2"/>
            <a:tile tx="0" ty="0" sx="100000" sy="100000" flip="none" algn="tl"/>
          </a:blipFill>
        </p:spPr>
        <p:txBody>
          <a:bodyPr wrap="square">
            <a:spAutoFit/>
          </a:bodyPr>
          <a:lstStyle/>
          <a:p>
            <a:r>
              <a:rPr lang="ar-IQ" sz="2800" b="1" dirty="0">
                <a:solidFill>
                  <a:schemeClr val="accent4">
                    <a:lumMod val="75000"/>
                  </a:schemeClr>
                </a:solidFill>
              </a:rPr>
              <a:t>أنواع معامل الاحتكاك:</a:t>
            </a:r>
          </a:p>
          <a:p>
            <a:endParaRPr lang="ar-IQ" dirty="0"/>
          </a:p>
          <a:p>
            <a:r>
              <a:rPr lang="ar-IQ" dirty="0"/>
              <a:t>■</a:t>
            </a:r>
            <a:r>
              <a:rPr lang="ar-IQ" sz="2400" b="1" dirty="0">
                <a:solidFill>
                  <a:srgbClr val="FF0000"/>
                </a:solidFill>
              </a:rPr>
              <a:t>1-الاحتكاك </a:t>
            </a:r>
            <a:r>
              <a:rPr lang="ar-IQ" sz="2400" b="1" dirty="0" err="1">
                <a:solidFill>
                  <a:srgbClr val="FF0000"/>
                </a:solidFill>
              </a:rPr>
              <a:t>ألشروعي</a:t>
            </a:r>
            <a:r>
              <a:rPr lang="ar-IQ" sz="2400" b="1" dirty="0">
                <a:solidFill>
                  <a:srgbClr val="FF0000"/>
                </a:solidFill>
              </a:rPr>
              <a:t>.</a:t>
            </a:r>
          </a:p>
          <a:p>
            <a:r>
              <a:rPr lang="ar-IQ" sz="2400" b="1" dirty="0">
                <a:solidFill>
                  <a:srgbClr val="FF0000"/>
                </a:solidFill>
              </a:rPr>
              <a:t>■2-الاحتكاك </a:t>
            </a:r>
            <a:r>
              <a:rPr lang="ar-IQ" sz="2400" b="1" dirty="0" err="1">
                <a:solidFill>
                  <a:srgbClr val="FF0000"/>
                </a:solidFill>
              </a:rPr>
              <a:t>ألانزلاقي</a:t>
            </a:r>
            <a:endParaRPr lang="ar-IQ" sz="2400" b="1" dirty="0">
              <a:solidFill>
                <a:srgbClr val="FF0000"/>
              </a:solidFill>
            </a:endParaRPr>
          </a:p>
          <a:p>
            <a:r>
              <a:rPr lang="ar-IQ" sz="2400" b="1" dirty="0">
                <a:solidFill>
                  <a:srgbClr val="FF0000"/>
                </a:solidFill>
              </a:rPr>
              <a:t>■3-الاحتكاك ألتدحرجي.</a:t>
            </a:r>
          </a:p>
          <a:p>
            <a:r>
              <a:rPr lang="ar-IQ" sz="2400" b="1" dirty="0">
                <a:solidFill>
                  <a:srgbClr val="FF0000"/>
                </a:solidFill>
              </a:rPr>
              <a:t> </a:t>
            </a:r>
          </a:p>
          <a:p>
            <a:endParaRPr lang="ar-IQ" dirty="0"/>
          </a:p>
          <a:p>
            <a:r>
              <a:rPr lang="ar-IQ" sz="2400" b="1" dirty="0"/>
              <a:t>يتراوح معامل الاحتكاك </a:t>
            </a:r>
            <a:r>
              <a:rPr lang="ar-IQ" sz="2400" b="1" dirty="0" err="1"/>
              <a:t>ألشروعي</a:t>
            </a:r>
            <a:r>
              <a:rPr lang="ar-IQ" sz="2400" b="1" dirty="0"/>
              <a:t> و </a:t>
            </a:r>
            <a:r>
              <a:rPr lang="ar-IQ" sz="2400" b="1" dirty="0" err="1"/>
              <a:t>ألانزلاقي</a:t>
            </a:r>
            <a:r>
              <a:rPr lang="ar-IQ" sz="2400" b="1" dirty="0"/>
              <a:t> بين 1-0,1 بينما تبلغ قيمة معامل الاحتكاك ألتدحرجي 0,001.</a:t>
            </a:r>
          </a:p>
          <a:p>
            <a:endParaRPr lang="ar-IQ" sz="2400" b="1" dirty="0"/>
          </a:p>
          <a:p>
            <a:r>
              <a:rPr lang="ar-IQ" sz="2400" b="1" dirty="0"/>
              <a:t>. </a:t>
            </a:r>
            <a:r>
              <a:rPr lang="ar-IQ" sz="2400" b="1" dirty="0" err="1"/>
              <a:t>إحتكاك</a:t>
            </a:r>
            <a:r>
              <a:rPr lang="ar-IQ" sz="2400" b="1" dirty="0"/>
              <a:t> تدحرجي  </a:t>
            </a:r>
          </a:p>
          <a:p>
            <a:r>
              <a:rPr lang="ar-IQ" dirty="0"/>
              <a:t>                                                                                          </a:t>
            </a:r>
            <a:r>
              <a:rPr lang="ar-IQ" dirty="0" err="1"/>
              <a:t>الإحتكاك</a:t>
            </a:r>
            <a:r>
              <a:rPr lang="ar-IQ" dirty="0"/>
              <a:t> </a:t>
            </a:r>
            <a:r>
              <a:rPr lang="ar-IQ" dirty="0" err="1"/>
              <a:t>الإنزلاقي</a:t>
            </a:r>
            <a:endParaRPr lang="ar-IQ" dirty="0"/>
          </a:p>
          <a:p>
            <a:r>
              <a:rPr lang="ar-IQ" dirty="0"/>
              <a:t>                                                                              </a:t>
            </a:r>
          </a:p>
          <a:p>
            <a:r>
              <a:rPr lang="ar-IQ" dirty="0"/>
              <a:t>                                                                                       </a:t>
            </a:r>
          </a:p>
          <a:p>
            <a:endParaRPr lang="ar-IQ"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4775839"/>
            <a:ext cx="1332731" cy="1351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320405"/>
            <a:ext cx="1656184" cy="1455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ربع نص 2"/>
          <p:cNvSpPr txBox="1"/>
          <p:nvPr/>
        </p:nvSpPr>
        <p:spPr>
          <a:xfrm>
            <a:off x="2051353" y="5301208"/>
            <a:ext cx="1337226" cy="369332"/>
          </a:xfrm>
          <a:prstGeom prst="rect">
            <a:avLst/>
          </a:prstGeom>
          <a:noFill/>
        </p:spPr>
        <p:txBody>
          <a:bodyPr wrap="none" rtlCol="1">
            <a:spAutoFit/>
          </a:bodyPr>
          <a:lstStyle/>
          <a:p>
            <a:r>
              <a:rPr lang="en-US" b="1" dirty="0"/>
              <a:t> </a:t>
            </a:r>
            <a:r>
              <a:rPr lang="ar-IQ" b="1" dirty="0"/>
              <a:t>إحتكاك انزلاقي</a:t>
            </a:r>
          </a:p>
        </p:txBody>
      </p:sp>
    </p:spTree>
    <p:extLst>
      <p:ext uri="{BB962C8B-B14F-4D97-AF65-F5344CB8AC3E}">
        <p14:creationId xmlns:p14="http://schemas.microsoft.com/office/powerpoint/2010/main" val="201292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2094"/>
            <a:ext cx="8712968" cy="369332"/>
          </a:xfrm>
          <a:prstGeom prst="rect">
            <a:avLst/>
          </a:prstGeom>
        </p:spPr>
        <p:txBody>
          <a:bodyPr wrap="square">
            <a:spAutoFit/>
          </a:bodyPr>
          <a:lstStyle/>
          <a:p>
            <a:r>
              <a:rPr lang="ar-IQ" dirty="0"/>
              <a:t> </a:t>
            </a:r>
          </a:p>
        </p:txBody>
      </p:sp>
      <p:sp>
        <p:nvSpPr>
          <p:cNvPr id="3" name="مستطيل 2"/>
          <p:cNvSpPr/>
          <p:nvPr/>
        </p:nvSpPr>
        <p:spPr>
          <a:xfrm>
            <a:off x="251520" y="381426"/>
            <a:ext cx="8712968" cy="4985980"/>
          </a:xfrm>
          <a:prstGeom prst="rect">
            <a:avLst/>
          </a:prstGeom>
          <a:blipFill>
            <a:blip r:embed="rId2"/>
            <a:tile tx="0" ty="0" sx="100000" sy="100000" flip="none" algn="tl"/>
          </a:blipFill>
        </p:spPr>
        <p:txBody>
          <a:bodyPr wrap="square">
            <a:spAutoFit/>
          </a:bodyPr>
          <a:lstStyle/>
          <a:p>
            <a:pPr algn="just"/>
            <a:r>
              <a:rPr lang="ar-IQ" sz="2000" b="1" dirty="0"/>
              <a:t>عندما يشرع أي جسم بالحركة فأنهُ يحتاج الى قوة أكبر من القوة التي يحتاج اليها وهو في حالته الحركية، أن وضع الجسم المتحرك على السطح يؤثر في طبيعة معامل </a:t>
            </a:r>
            <a:r>
              <a:rPr lang="ar-IQ" sz="2000" b="1" dirty="0" err="1"/>
              <a:t>الإحتكاك</a:t>
            </a:r>
            <a:r>
              <a:rPr lang="ar-IQ" sz="2000" b="1" dirty="0"/>
              <a:t> أثناء الحركة ، فنجد أن حركة الجسم الكرة يختلف عن الجسم ذي القاعدة العريضة من حيثُ </a:t>
            </a:r>
            <a:r>
              <a:rPr lang="ar-IQ" sz="2000" b="1" dirty="0" err="1"/>
              <a:t>مقدارالإحتكاك</a:t>
            </a:r>
            <a:r>
              <a:rPr lang="ar-IQ" sz="2000" b="1" dirty="0"/>
              <a:t> وعلى هذا الاساس تم </a:t>
            </a:r>
            <a:r>
              <a:rPr lang="ar-IQ" sz="2000" b="1" dirty="0">
                <a:solidFill>
                  <a:srgbClr val="FF0000"/>
                </a:solidFill>
              </a:rPr>
              <a:t>تقسيم </a:t>
            </a:r>
            <a:r>
              <a:rPr lang="ar-IQ" sz="2000" b="1" dirty="0" err="1">
                <a:solidFill>
                  <a:srgbClr val="FF0000"/>
                </a:solidFill>
              </a:rPr>
              <a:t>الإحتكاك</a:t>
            </a:r>
            <a:r>
              <a:rPr lang="ar-IQ" sz="2000" b="1" dirty="0">
                <a:solidFill>
                  <a:srgbClr val="FF0000"/>
                </a:solidFill>
              </a:rPr>
              <a:t> من حيثُ طبيعة </a:t>
            </a:r>
            <a:r>
              <a:rPr lang="ar-IQ" sz="2000" b="1" dirty="0" err="1">
                <a:solidFill>
                  <a:srgbClr val="FF0000"/>
                </a:solidFill>
              </a:rPr>
              <a:t>إتصال</a:t>
            </a:r>
            <a:r>
              <a:rPr lang="ar-IQ" sz="2000" b="1" dirty="0">
                <a:solidFill>
                  <a:srgbClr val="FF0000"/>
                </a:solidFill>
              </a:rPr>
              <a:t> الجسم بالسطح الى :</a:t>
            </a:r>
          </a:p>
          <a:p>
            <a:pPr algn="just"/>
            <a:r>
              <a:rPr lang="ar-IQ" sz="2000" b="1" dirty="0"/>
              <a:t>	</a:t>
            </a:r>
            <a:r>
              <a:rPr lang="ar-IQ" sz="2000" b="1" dirty="0" err="1">
                <a:solidFill>
                  <a:srgbClr val="C00000"/>
                </a:solidFill>
              </a:rPr>
              <a:t>إحتكاك</a:t>
            </a:r>
            <a:r>
              <a:rPr lang="ar-IQ" sz="2000" b="1" dirty="0">
                <a:solidFill>
                  <a:srgbClr val="C00000"/>
                </a:solidFill>
              </a:rPr>
              <a:t> </a:t>
            </a:r>
            <a:r>
              <a:rPr lang="ar-IQ" sz="2000" b="1" dirty="0" err="1">
                <a:solidFill>
                  <a:srgbClr val="C00000"/>
                </a:solidFill>
              </a:rPr>
              <a:t>أنزلاقي</a:t>
            </a:r>
            <a:r>
              <a:rPr lang="ar-IQ" sz="2000" b="1" dirty="0">
                <a:solidFill>
                  <a:srgbClr val="C00000"/>
                </a:solidFill>
              </a:rPr>
              <a:t> .</a:t>
            </a:r>
          </a:p>
          <a:p>
            <a:pPr algn="just"/>
            <a:r>
              <a:rPr lang="ar-IQ" sz="2000" b="1" dirty="0">
                <a:solidFill>
                  <a:srgbClr val="C00000"/>
                </a:solidFill>
              </a:rPr>
              <a:t>              </a:t>
            </a:r>
            <a:r>
              <a:rPr lang="ar-IQ" sz="2000" b="1" dirty="0" err="1">
                <a:solidFill>
                  <a:srgbClr val="C00000"/>
                </a:solidFill>
              </a:rPr>
              <a:t>إحتكاك</a:t>
            </a:r>
            <a:r>
              <a:rPr lang="ar-IQ" sz="2000" b="1" dirty="0">
                <a:solidFill>
                  <a:srgbClr val="C00000"/>
                </a:solidFill>
              </a:rPr>
              <a:t> تدحرجي</a:t>
            </a:r>
            <a:r>
              <a:rPr lang="ar-IQ" sz="2000" b="1" dirty="0"/>
              <a:t>.                                                                                                                                          </a:t>
            </a:r>
          </a:p>
          <a:p>
            <a:pPr algn="just"/>
            <a:r>
              <a:rPr lang="ar-IQ" sz="2000" b="1" dirty="0"/>
              <a:t> والفرق بين </a:t>
            </a:r>
            <a:r>
              <a:rPr lang="ar-IQ" sz="2000" b="1" dirty="0" err="1"/>
              <a:t>الإحتكاك</a:t>
            </a:r>
            <a:r>
              <a:rPr lang="ar-IQ" sz="2000" b="1" dirty="0"/>
              <a:t> </a:t>
            </a:r>
            <a:r>
              <a:rPr lang="ar-IQ" sz="2000" b="1" dirty="0" err="1"/>
              <a:t>الإنزلاقي</a:t>
            </a:r>
            <a:r>
              <a:rPr lang="ar-IQ" sz="2000" b="1" dirty="0"/>
              <a:t> </a:t>
            </a:r>
            <a:r>
              <a:rPr lang="ar-IQ" sz="2000" b="1" dirty="0" err="1"/>
              <a:t>والإحتكاك</a:t>
            </a:r>
            <a:r>
              <a:rPr lang="ar-IQ" sz="2000" b="1" dirty="0"/>
              <a:t> </a:t>
            </a:r>
            <a:r>
              <a:rPr lang="ar-IQ" sz="2000" b="1" dirty="0" err="1"/>
              <a:t>التدحرجي</a:t>
            </a:r>
            <a:r>
              <a:rPr lang="ar-IQ" sz="2000" b="1" dirty="0"/>
              <a:t> هو أنهُ في الحالة الأولى يتصل الجسم المتحرك بالسطح بأكثر من نقطة ، بينما في الحالة الثانية يتصل الجسم بالسطح  بنقطة واحدة ( الشكل )، وهذا ما يفسر لنا سهولة دحرجة الجسم </a:t>
            </a:r>
            <a:r>
              <a:rPr lang="ar-IQ" sz="2000" b="1" dirty="0" err="1"/>
              <a:t>الإسطواني</a:t>
            </a:r>
            <a:r>
              <a:rPr lang="ar-IQ" sz="2000" b="1" dirty="0"/>
              <a:t> عما لو تم دفعهُ وهو مستند رأسياً على قاعدتهِ. </a:t>
            </a:r>
          </a:p>
          <a:p>
            <a:pPr algn="just"/>
            <a:r>
              <a:rPr lang="ar-IQ" sz="2000" b="1" dirty="0"/>
              <a:t>أذا أثرنا في ( الشكل ) قوة مقدارها ( 50 ) نت مثلاً وبدأ الجسم في الحركة ثم غيرنا من شكلهُ الى اشكال عدة بحيثُ تكون مساحات </a:t>
            </a:r>
            <a:r>
              <a:rPr lang="ar-IQ" sz="2000" b="1" dirty="0" err="1"/>
              <a:t>أتصالها</a:t>
            </a:r>
            <a:r>
              <a:rPr lang="ar-IQ" sz="2000" b="1" dirty="0"/>
              <a:t> مع السطح مختلفة ، فنجد أن القوة المؤثرة ستبقى كما هي أي لا تتغير بتغيير مساحات السطوح المتلامسة على شرط ان تكون السطوح المتلامسة جافة، نستنتج من هذا ان قوة </a:t>
            </a:r>
            <a:r>
              <a:rPr lang="ar-IQ" sz="2000" b="1" dirty="0" err="1"/>
              <a:t>الإحتكاك</a:t>
            </a:r>
            <a:r>
              <a:rPr lang="ar-IQ" sz="2000" b="1" dirty="0"/>
              <a:t> لا تتغير بتغير المساحة ، ولكن تتغير قوة </a:t>
            </a:r>
            <a:r>
              <a:rPr lang="ar-IQ" sz="2000" b="1" dirty="0" err="1"/>
              <a:t>الإحتكاك</a:t>
            </a:r>
            <a:r>
              <a:rPr lang="ar-IQ" sz="2000" b="1" dirty="0"/>
              <a:t> بتغير الوزن ، وبالتالي يؤثر في مقدار القوة المستخدمة لتحريك ذلك الجسم .</a:t>
            </a:r>
          </a:p>
          <a:p>
            <a:pPr algn="just"/>
            <a:endParaRPr lang="ar-IQ" sz="2000" b="1" dirty="0"/>
          </a:p>
          <a:p>
            <a:endParaRPr lang="ar-IQ"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869160"/>
            <a:ext cx="18573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226390"/>
            <a:ext cx="381000"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4869159"/>
            <a:ext cx="8286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5180800"/>
            <a:ext cx="495300"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128" y="4869158"/>
            <a:ext cx="9429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5164432"/>
            <a:ext cx="495300"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261264" y="5733256"/>
            <a:ext cx="8311891" cy="369332"/>
          </a:xfrm>
          <a:prstGeom prst="rect">
            <a:avLst/>
          </a:prstGeom>
          <a:noFill/>
        </p:spPr>
        <p:txBody>
          <a:bodyPr wrap="none" rtlCol="1">
            <a:spAutoFit/>
          </a:bodyPr>
          <a:lstStyle/>
          <a:p>
            <a:r>
              <a:rPr lang="ar-IQ" dirty="0"/>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p>
        </p:txBody>
      </p:sp>
    </p:spTree>
    <p:extLst>
      <p:ext uri="{BB962C8B-B14F-4D97-AF65-F5344CB8AC3E}">
        <p14:creationId xmlns:p14="http://schemas.microsoft.com/office/powerpoint/2010/main" val="319730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3"/>
            <a:ext cx="8856984" cy="4154984"/>
          </a:xfrm>
          <a:prstGeom prst="rect">
            <a:avLst/>
          </a:prstGeom>
        </p:spPr>
        <p:txBody>
          <a:bodyPr wrap="square">
            <a:spAutoFit/>
          </a:bodyPr>
          <a:lstStyle/>
          <a:p>
            <a:r>
              <a:rPr lang="ar-IQ" sz="2400" b="1" dirty="0">
                <a:solidFill>
                  <a:srgbClr val="FF0000"/>
                </a:solidFill>
              </a:rPr>
              <a:t>قوة الاحتكاك الحركي:</a:t>
            </a:r>
          </a:p>
          <a:p>
            <a:r>
              <a:rPr lang="ar-IQ" sz="2400" b="1" dirty="0">
                <a:solidFill>
                  <a:srgbClr val="FF0000"/>
                </a:solidFill>
              </a:rPr>
              <a:t>قوة الاحتكاك الحركي تساوي حاصل ضرب معامل الاحتكاك الحركي في القوة العمودية </a:t>
            </a:r>
            <a:r>
              <a:rPr lang="ar-IQ" sz="2400" b="1" dirty="0"/>
              <a:t>.</a:t>
            </a:r>
          </a:p>
          <a:p>
            <a:endParaRPr lang="ar-IQ" sz="2400" b="1" dirty="0"/>
          </a:p>
          <a:p>
            <a:r>
              <a:rPr lang="ar-IQ" sz="2400" b="1" dirty="0">
                <a:solidFill>
                  <a:schemeClr val="accent4">
                    <a:lumMod val="50000"/>
                  </a:schemeClr>
                </a:solidFill>
              </a:rPr>
              <a:t>قوة الاحتكاك السكوني:</a:t>
            </a:r>
          </a:p>
          <a:p>
            <a:r>
              <a:rPr lang="ar-IQ" sz="2400" b="1" dirty="0">
                <a:solidFill>
                  <a:schemeClr val="accent4">
                    <a:lumMod val="50000"/>
                  </a:schemeClr>
                </a:solidFill>
              </a:rPr>
              <a:t>قوة الاحتكاك السكوني أقل من أو تساوي حاصل ضرب معامل الاحتكاك السكوني في القوة العمودية</a:t>
            </a:r>
          </a:p>
          <a:p>
            <a:endParaRPr lang="ar-IQ" sz="2400" b="1" dirty="0">
              <a:solidFill>
                <a:schemeClr val="accent4">
                  <a:lumMod val="50000"/>
                </a:schemeClr>
              </a:solidFill>
            </a:endParaRPr>
          </a:p>
          <a:p>
            <a:endParaRPr lang="ar-IQ" sz="2400" b="1" dirty="0">
              <a:solidFill>
                <a:schemeClr val="accent4">
                  <a:lumMod val="50000"/>
                </a:schemeClr>
              </a:solidFill>
            </a:endParaRPr>
          </a:p>
          <a:p>
            <a:endParaRPr lang="ar-IQ" sz="2400" b="1" dirty="0">
              <a:solidFill>
                <a:schemeClr val="accent4">
                  <a:lumMod val="50000"/>
                </a:schemeClr>
              </a:solidFill>
            </a:endParaRPr>
          </a:p>
          <a:p>
            <a:endParaRPr lang="ar-IQ" sz="2400" b="1" dirty="0">
              <a:solidFill>
                <a:schemeClr val="accent4">
                  <a:lumMod val="50000"/>
                </a:schemeClr>
              </a:solidFill>
            </a:endParaRPr>
          </a:p>
          <a:p>
            <a:endParaRPr lang="ar-IQ" sz="2400" b="1" dirty="0">
              <a:solidFill>
                <a:schemeClr val="accent4">
                  <a:lumMod val="50000"/>
                </a:schemeClr>
              </a:solidFill>
            </a:endParaRPr>
          </a:p>
        </p:txBody>
      </p:sp>
      <p:sp>
        <p:nvSpPr>
          <p:cNvPr id="3" name="مستطيل 2"/>
          <p:cNvSpPr/>
          <p:nvPr/>
        </p:nvSpPr>
        <p:spPr>
          <a:xfrm>
            <a:off x="107504" y="2564904"/>
            <a:ext cx="8856984" cy="3323987"/>
          </a:xfrm>
          <a:prstGeom prst="rect">
            <a:avLst/>
          </a:prstGeom>
        </p:spPr>
        <p:txBody>
          <a:bodyPr wrap="square">
            <a:spAutoFit/>
          </a:bodyPr>
          <a:lstStyle/>
          <a:p>
            <a:r>
              <a:rPr lang="ar-IQ" sz="2400" b="1" dirty="0">
                <a:solidFill>
                  <a:srgbClr val="C00000"/>
                </a:solidFill>
              </a:rPr>
              <a:t>معاملات الاحتكاك المثالية</a:t>
            </a:r>
          </a:p>
          <a:p>
            <a:r>
              <a:rPr lang="ar-IQ" dirty="0"/>
              <a:t> </a:t>
            </a:r>
          </a:p>
          <a:p>
            <a:r>
              <a:rPr lang="ar-IQ" sz="2400" b="1" dirty="0">
                <a:solidFill>
                  <a:srgbClr val="002060"/>
                </a:solidFill>
              </a:rPr>
              <a:t>السطح </a:t>
            </a:r>
            <a:r>
              <a:rPr lang="el-GR" sz="2400" b="1" dirty="0">
                <a:solidFill>
                  <a:srgbClr val="002060"/>
                </a:solidFill>
              </a:rPr>
              <a:t>μ</a:t>
            </a:r>
            <a:r>
              <a:rPr lang="en-US" sz="2400" b="1" dirty="0">
                <a:solidFill>
                  <a:srgbClr val="002060"/>
                </a:solidFill>
              </a:rPr>
              <a:t>                                         </a:t>
            </a:r>
            <a:r>
              <a:rPr lang="el-GR" sz="2400" b="1" dirty="0">
                <a:solidFill>
                  <a:srgbClr val="002060"/>
                </a:solidFill>
              </a:rPr>
              <a:t>_</a:t>
            </a:r>
            <a:r>
              <a:rPr lang="en-US" sz="2400" b="1" dirty="0">
                <a:solidFill>
                  <a:srgbClr val="002060"/>
                </a:solidFill>
              </a:rPr>
              <a:t>s </a:t>
            </a:r>
            <a:r>
              <a:rPr lang="el-GR" sz="2400" b="1" dirty="0">
                <a:solidFill>
                  <a:srgbClr val="002060"/>
                </a:solidFill>
              </a:rPr>
              <a:t>μ</a:t>
            </a:r>
            <a:r>
              <a:rPr lang="en-US" sz="2400" b="1" dirty="0">
                <a:solidFill>
                  <a:srgbClr val="002060"/>
                </a:solidFill>
              </a:rPr>
              <a:t>                        </a:t>
            </a:r>
            <a:r>
              <a:rPr lang="el-GR" sz="2400" b="1" dirty="0">
                <a:solidFill>
                  <a:srgbClr val="002060"/>
                </a:solidFill>
              </a:rPr>
              <a:t>_</a:t>
            </a:r>
            <a:r>
              <a:rPr lang="en-US" sz="2400" b="1" dirty="0">
                <a:solidFill>
                  <a:srgbClr val="002060"/>
                </a:solidFill>
              </a:rPr>
              <a:t>k  </a:t>
            </a:r>
          </a:p>
          <a:p>
            <a:endParaRPr lang="ar-IQ" sz="2400" b="1" dirty="0">
              <a:solidFill>
                <a:srgbClr val="002060"/>
              </a:solidFill>
            </a:endParaRPr>
          </a:p>
          <a:p>
            <a:r>
              <a:rPr lang="ar-IQ" sz="2400" b="1" dirty="0">
                <a:solidFill>
                  <a:srgbClr val="002060"/>
                </a:solidFill>
              </a:rPr>
              <a:t>مطاط فوق خرسانة جافة      0.80                               0.65  </a:t>
            </a:r>
          </a:p>
          <a:p>
            <a:r>
              <a:rPr lang="ar-IQ" sz="2400" b="1" dirty="0">
                <a:solidFill>
                  <a:srgbClr val="002060"/>
                </a:solidFill>
              </a:rPr>
              <a:t>مطاط فوق خرسانة رطبة    0.60                                0.40  </a:t>
            </a:r>
          </a:p>
          <a:p>
            <a:r>
              <a:rPr lang="ar-IQ" sz="2400" b="1" dirty="0">
                <a:solidFill>
                  <a:srgbClr val="002060"/>
                </a:solidFill>
              </a:rPr>
              <a:t>خشب فوق خشب              0.50                                0.2 0 </a:t>
            </a:r>
          </a:p>
          <a:p>
            <a:r>
              <a:rPr lang="ar-IQ" sz="2400" b="1" dirty="0">
                <a:solidFill>
                  <a:srgbClr val="002060"/>
                </a:solidFill>
              </a:rPr>
              <a:t>فولاذ فوق فولاذ جاف          0.78                               0.58 </a:t>
            </a:r>
          </a:p>
          <a:p>
            <a:r>
              <a:rPr lang="ar-IQ" sz="2400" b="1" dirty="0">
                <a:solidFill>
                  <a:srgbClr val="002060"/>
                </a:solidFill>
              </a:rPr>
              <a:t>فولاذ فوق فولاذ (مع الزيت)   0.15                              0.06 </a:t>
            </a:r>
          </a:p>
        </p:txBody>
      </p:sp>
      <p:cxnSp>
        <p:nvCxnSpPr>
          <p:cNvPr id="5" name="رابط مستقيم 4"/>
          <p:cNvCxnSpPr/>
          <p:nvPr/>
        </p:nvCxnSpPr>
        <p:spPr>
          <a:xfrm>
            <a:off x="4535996" y="2852936"/>
            <a:ext cx="0"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0" y="3861048"/>
            <a:ext cx="8964488" cy="7200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02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928992" cy="2031325"/>
          </a:xfrm>
          <a:prstGeom prst="rect">
            <a:avLst/>
          </a:prstGeom>
        </p:spPr>
        <p:txBody>
          <a:bodyPr wrap="square">
            <a:spAutoFit/>
          </a:bodyPr>
          <a:lstStyle/>
          <a:p>
            <a:endParaRPr lang="ar-IQ" dirty="0"/>
          </a:p>
          <a:p>
            <a:r>
              <a:rPr lang="ar-IQ" dirty="0"/>
              <a:t> </a:t>
            </a:r>
          </a:p>
          <a:p>
            <a:endParaRPr lang="ar-IQ" dirty="0"/>
          </a:p>
          <a:p>
            <a:endParaRPr lang="ar-IQ" dirty="0"/>
          </a:p>
          <a:p>
            <a:r>
              <a:rPr lang="ar-IQ" dirty="0"/>
              <a:t> </a:t>
            </a:r>
          </a:p>
          <a:p>
            <a:r>
              <a:rPr lang="ar-IQ" dirty="0"/>
              <a:t> </a:t>
            </a:r>
          </a:p>
          <a:p>
            <a:endParaRPr lang="ar-IQ" dirty="0"/>
          </a:p>
        </p:txBody>
      </p:sp>
      <p:sp>
        <p:nvSpPr>
          <p:cNvPr id="3" name="مستطيل 2"/>
          <p:cNvSpPr/>
          <p:nvPr/>
        </p:nvSpPr>
        <p:spPr>
          <a:xfrm>
            <a:off x="539552" y="188640"/>
            <a:ext cx="8280920" cy="6647974"/>
          </a:xfrm>
          <a:prstGeom prst="rect">
            <a:avLst/>
          </a:prstGeom>
          <a:noFill/>
        </p:spPr>
        <p:txBody>
          <a:bodyPr wrap="square">
            <a:spAutoFit/>
          </a:bodyPr>
          <a:lstStyle/>
          <a:p>
            <a:pPr algn="just"/>
            <a:r>
              <a:rPr lang="ar-IQ" b="1" dirty="0">
                <a:solidFill>
                  <a:srgbClr val="FF0000"/>
                </a:solidFill>
              </a:rPr>
              <a:t>على سبيل المثال فـأن قـوة </a:t>
            </a:r>
            <a:r>
              <a:rPr lang="ar-IQ" b="1" dirty="0" err="1">
                <a:solidFill>
                  <a:srgbClr val="FF0000"/>
                </a:solidFill>
              </a:rPr>
              <a:t>الإحتكاك</a:t>
            </a:r>
            <a:r>
              <a:rPr lang="ar-IQ" b="1" dirty="0">
                <a:solidFill>
                  <a:srgbClr val="FF0000"/>
                </a:solidFill>
              </a:rPr>
              <a:t> بين جسـم وزنهُ (200 نت ) وسطـح معين هي أكـبر من قـوة </a:t>
            </a:r>
            <a:r>
              <a:rPr lang="ar-IQ" b="1" dirty="0" err="1">
                <a:solidFill>
                  <a:srgbClr val="FF0000"/>
                </a:solidFill>
              </a:rPr>
              <a:t>الإحتكاك</a:t>
            </a:r>
            <a:r>
              <a:rPr lang="ar-IQ" b="1" dirty="0">
                <a:solidFill>
                  <a:srgbClr val="FF0000"/>
                </a:solidFill>
              </a:rPr>
              <a:t> في جسم وزنهُ </a:t>
            </a:r>
          </a:p>
          <a:p>
            <a:pPr algn="just"/>
            <a:r>
              <a:rPr lang="ar-IQ" b="1" dirty="0">
                <a:solidFill>
                  <a:srgbClr val="FF0000"/>
                </a:solidFill>
              </a:rPr>
              <a:t>( 150 نت ) وعلى سطح نفسهُ. وبهذا يمكننا أن نحدد العلاقة بين قوة </a:t>
            </a:r>
            <a:r>
              <a:rPr lang="ar-IQ" b="1" dirty="0" err="1">
                <a:solidFill>
                  <a:srgbClr val="FF0000"/>
                </a:solidFill>
              </a:rPr>
              <a:t>الإحتكاك</a:t>
            </a:r>
            <a:r>
              <a:rPr lang="ar-IQ" b="1" dirty="0">
                <a:solidFill>
                  <a:srgbClr val="FF0000"/>
                </a:solidFill>
              </a:rPr>
              <a:t> ومقدار الضغط الذي يولدهُ الجسم على السطح ( وزن الجسم ) بما يسمى معامل </a:t>
            </a:r>
            <a:r>
              <a:rPr lang="ar-IQ" b="1" dirty="0" err="1">
                <a:solidFill>
                  <a:srgbClr val="FF0000"/>
                </a:solidFill>
              </a:rPr>
              <a:t>الإحتكاك</a:t>
            </a:r>
            <a:r>
              <a:rPr lang="ar-IQ" b="1" dirty="0">
                <a:solidFill>
                  <a:srgbClr val="FF0000"/>
                </a:solidFill>
              </a:rPr>
              <a:t>.   </a:t>
            </a:r>
          </a:p>
          <a:p>
            <a:pPr algn="just"/>
            <a:r>
              <a:rPr lang="ar-IQ" b="1" dirty="0">
                <a:solidFill>
                  <a:srgbClr val="FF0000"/>
                </a:solidFill>
              </a:rPr>
              <a:t>                                                                                              </a:t>
            </a:r>
            <a:r>
              <a:rPr lang="ar-IQ" b="1" dirty="0"/>
              <a:t>قوة الاحتكاك</a:t>
            </a:r>
          </a:p>
          <a:p>
            <a:pPr algn="just"/>
            <a:r>
              <a:rPr lang="ar-IQ" b="1" dirty="0">
                <a:solidFill>
                  <a:schemeClr val="tx2">
                    <a:lumMod val="75000"/>
                  </a:schemeClr>
                </a:solidFill>
              </a:rPr>
              <a:t>                                                          معامل </a:t>
            </a:r>
            <a:r>
              <a:rPr lang="ar-IQ" b="1" dirty="0" err="1">
                <a:solidFill>
                  <a:schemeClr val="tx2">
                    <a:lumMod val="75000"/>
                  </a:schemeClr>
                </a:solidFill>
              </a:rPr>
              <a:t>الإحتكاك</a:t>
            </a:r>
            <a:r>
              <a:rPr lang="ar-IQ" b="1" dirty="0">
                <a:solidFill>
                  <a:schemeClr val="tx2">
                    <a:lumMod val="75000"/>
                  </a:schemeClr>
                </a:solidFill>
              </a:rPr>
              <a:t>  =       ــــــــــــــــــــــــــــــــــــــــــــــــــــــــ</a:t>
            </a:r>
          </a:p>
          <a:p>
            <a:pPr algn="just"/>
            <a:r>
              <a:rPr lang="ar-IQ" b="1" dirty="0">
                <a:solidFill>
                  <a:schemeClr val="tx2">
                    <a:lumMod val="75000"/>
                  </a:schemeClr>
                </a:solidFill>
              </a:rPr>
              <a:t>                                                                                  مقدار الضغط الذي يسلطهُ الجسم </a:t>
            </a:r>
            <a:r>
              <a:rPr lang="ar-IQ" b="1" dirty="0"/>
              <a:t>على السطح </a:t>
            </a:r>
          </a:p>
          <a:p>
            <a:pPr algn="just"/>
            <a:r>
              <a:rPr lang="ar-IQ" b="1" dirty="0">
                <a:solidFill>
                  <a:schemeClr val="accent3">
                    <a:lumMod val="50000"/>
                  </a:schemeClr>
                </a:solidFill>
              </a:rPr>
              <a:t>(    قوة الاحتكاك = معامل </a:t>
            </a:r>
            <a:r>
              <a:rPr lang="ar-IQ" b="1" dirty="0" err="1">
                <a:solidFill>
                  <a:schemeClr val="accent3">
                    <a:lumMod val="50000"/>
                  </a:schemeClr>
                </a:solidFill>
              </a:rPr>
              <a:t>الإحتكاك</a:t>
            </a:r>
            <a:r>
              <a:rPr lang="ar-IQ" b="1" dirty="0">
                <a:solidFill>
                  <a:schemeClr val="accent3">
                    <a:lumMod val="50000"/>
                  </a:schemeClr>
                </a:solidFill>
              </a:rPr>
              <a:t>  × الضغط )</a:t>
            </a:r>
          </a:p>
          <a:p>
            <a:pPr algn="just"/>
            <a:r>
              <a:rPr lang="ar-IQ" b="1" dirty="0">
                <a:solidFill>
                  <a:schemeClr val="accent3">
                    <a:lumMod val="50000"/>
                  </a:schemeClr>
                </a:solidFill>
              </a:rPr>
              <a:t>   ق ح   = </a:t>
            </a:r>
            <a:r>
              <a:rPr lang="en-US" b="1" dirty="0">
                <a:solidFill>
                  <a:schemeClr val="accent3">
                    <a:lumMod val="50000"/>
                  </a:schemeClr>
                </a:solidFill>
              </a:rPr>
              <a:t>u   × </a:t>
            </a:r>
            <a:r>
              <a:rPr lang="ar-IQ" b="1" dirty="0">
                <a:solidFill>
                  <a:schemeClr val="accent3">
                    <a:lumMod val="50000"/>
                  </a:schemeClr>
                </a:solidFill>
              </a:rPr>
              <a:t>و </a:t>
            </a:r>
          </a:p>
          <a:p>
            <a:pPr algn="just"/>
            <a:r>
              <a:rPr lang="ar-IQ" sz="2000" b="1" dirty="0">
                <a:solidFill>
                  <a:srgbClr val="FF0066"/>
                </a:solidFill>
              </a:rPr>
              <a:t>مثال/أحسب معامل </a:t>
            </a:r>
            <a:r>
              <a:rPr lang="ar-IQ" sz="2000" b="1" dirty="0" err="1">
                <a:solidFill>
                  <a:srgbClr val="FF0066"/>
                </a:solidFill>
              </a:rPr>
              <a:t>الإحتكاك</a:t>
            </a:r>
            <a:r>
              <a:rPr lang="ar-IQ" sz="2000" b="1" dirty="0">
                <a:solidFill>
                  <a:srgbClr val="FF0066"/>
                </a:solidFill>
              </a:rPr>
              <a:t> بين جسم وزنهُ(100 نيوتن )وكانت القوة المطلوبة لتحريكه </a:t>
            </a:r>
            <a:r>
              <a:rPr lang="ar-IQ" sz="2000" b="1" dirty="0" err="1">
                <a:solidFill>
                  <a:srgbClr val="FF0066"/>
                </a:solidFill>
              </a:rPr>
              <a:t>الأتجاه</a:t>
            </a:r>
            <a:r>
              <a:rPr lang="ar-IQ" sz="2000" b="1" dirty="0">
                <a:solidFill>
                  <a:srgbClr val="FF0066"/>
                </a:solidFill>
              </a:rPr>
              <a:t> الافقي تعادل( 80 نيوتن ).</a:t>
            </a:r>
          </a:p>
          <a:p>
            <a:pPr algn="just"/>
            <a:r>
              <a:rPr lang="ar-IQ" b="1" dirty="0">
                <a:solidFill>
                  <a:schemeClr val="tx2">
                    <a:lumMod val="50000"/>
                  </a:schemeClr>
                </a:solidFill>
              </a:rPr>
              <a:t>ق = </a:t>
            </a:r>
            <a:r>
              <a:rPr lang="en-US" b="1" dirty="0">
                <a:solidFill>
                  <a:schemeClr val="tx2">
                    <a:lumMod val="50000"/>
                  </a:schemeClr>
                </a:solidFill>
              </a:rPr>
              <a:t>u    × </a:t>
            </a:r>
            <a:r>
              <a:rPr lang="ar-IQ" b="1" dirty="0">
                <a:solidFill>
                  <a:schemeClr val="tx2">
                    <a:lumMod val="50000"/>
                  </a:schemeClr>
                </a:solidFill>
              </a:rPr>
              <a:t>و </a:t>
            </a:r>
          </a:p>
          <a:p>
            <a:pPr algn="just"/>
            <a:r>
              <a:rPr lang="ar-IQ" b="1" dirty="0">
                <a:solidFill>
                  <a:schemeClr val="tx2">
                    <a:lumMod val="50000"/>
                  </a:schemeClr>
                </a:solidFill>
              </a:rPr>
              <a:t>80 = </a:t>
            </a:r>
            <a:r>
              <a:rPr lang="en-US" b="1" dirty="0">
                <a:solidFill>
                  <a:schemeClr val="tx2">
                    <a:lumMod val="50000"/>
                  </a:schemeClr>
                </a:solidFill>
              </a:rPr>
              <a:t>u   80 × 100  =       80 </a:t>
            </a:r>
            <a:r>
              <a:rPr lang="ar-IQ" b="1" dirty="0">
                <a:solidFill>
                  <a:schemeClr val="tx2">
                    <a:lumMod val="50000"/>
                  </a:schemeClr>
                </a:solidFill>
              </a:rPr>
              <a:t>نت   =  0٫8 معامل </a:t>
            </a:r>
            <a:r>
              <a:rPr lang="ar-IQ" b="1" dirty="0" err="1">
                <a:solidFill>
                  <a:schemeClr val="tx2">
                    <a:lumMod val="50000"/>
                  </a:schemeClr>
                </a:solidFill>
              </a:rPr>
              <a:t>الإحتكاك</a:t>
            </a:r>
            <a:endParaRPr lang="ar-IQ" b="1" dirty="0">
              <a:solidFill>
                <a:schemeClr val="tx2">
                  <a:lumMod val="50000"/>
                </a:schemeClr>
              </a:solidFill>
            </a:endParaRPr>
          </a:p>
          <a:p>
            <a:pPr algn="just"/>
            <a:endParaRPr lang="ar-IQ" b="1" dirty="0"/>
          </a:p>
          <a:p>
            <a:pPr algn="just"/>
            <a:r>
              <a:rPr lang="ar-IQ" b="1" dirty="0"/>
              <a:t>	</a:t>
            </a:r>
            <a:r>
              <a:rPr lang="ar-IQ" sz="2800" b="1" dirty="0">
                <a:solidFill>
                  <a:schemeClr val="accent4">
                    <a:lumMod val="75000"/>
                  </a:schemeClr>
                </a:solidFill>
              </a:rPr>
              <a:t>قياس </a:t>
            </a:r>
            <a:r>
              <a:rPr lang="ar-IQ" sz="2800" b="1" dirty="0" err="1">
                <a:solidFill>
                  <a:schemeClr val="accent4">
                    <a:lumMod val="75000"/>
                  </a:schemeClr>
                </a:solidFill>
              </a:rPr>
              <a:t>الإحتكاك</a:t>
            </a:r>
            <a:r>
              <a:rPr lang="ar-IQ" sz="2800" b="1" dirty="0">
                <a:solidFill>
                  <a:schemeClr val="accent4">
                    <a:lumMod val="75000"/>
                  </a:schemeClr>
                </a:solidFill>
              </a:rPr>
              <a:t> أثناء الحركة</a:t>
            </a:r>
            <a:r>
              <a:rPr lang="ar-IQ" b="1" dirty="0"/>
              <a:t>    </a:t>
            </a:r>
          </a:p>
          <a:p>
            <a:pPr algn="just"/>
            <a:r>
              <a:rPr lang="ar-IQ" b="1" dirty="0"/>
              <a:t>عندما يبدأ الجسم </a:t>
            </a:r>
            <a:r>
              <a:rPr lang="ar-IQ" b="1" dirty="0" err="1"/>
              <a:t>بالإنزلاق</a:t>
            </a:r>
            <a:r>
              <a:rPr lang="ar-IQ" b="1" dirty="0"/>
              <a:t> او بالحركة فأن قوة </a:t>
            </a:r>
            <a:r>
              <a:rPr lang="ar-IQ" b="1" dirty="0" err="1"/>
              <a:t>الإحتكاك</a:t>
            </a:r>
            <a:r>
              <a:rPr lang="ar-IQ" b="1" dirty="0"/>
              <a:t> بين الجسم والسطح تبدأ بالنقصان ان هذهِ القوة والتي يطلق عليها قوة </a:t>
            </a:r>
            <a:r>
              <a:rPr lang="ar-IQ" b="1" dirty="0" err="1"/>
              <a:t>الإحتكاك</a:t>
            </a:r>
            <a:r>
              <a:rPr lang="ar-IQ" b="1" dirty="0"/>
              <a:t> </a:t>
            </a:r>
            <a:r>
              <a:rPr lang="ar-IQ" b="1" dirty="0" err="1"/>
              <a:t>الإنزلاقي</a:t>
            </a:r>
            <a:r>
              <a:rPr lang="ar-IQ" b="1" dirty="0"/>
              <a:t> أيضاً تتناسب مع القوة ( ص ) ، ويكون معامل </a:t>
            </a:r>
            <a:r>
              <a:rPr lang="ar-IQ" b="1" dirty="0" err="1"/>
              <a:t>الإحتكاك</a:t>
            </a:r>
            <a:r>
              <a:rPr lang="ar-IQ" b="1" dirty="0"/>
              <a:t> في هذه الحالة معادل معامل </a:t>
            </a:r>
            <a:r>
              <a:rPr lang="ar-IQ" b="1" dirty="0" err="1"/>
              <a:t>الإحتكاك</a:t>
            </a:r>
            <a:r>
              <a:rPr lang="ar-IQ" b="1" dirty="0"/>
              <a:t> أثناء الحركة، وعادة يكون معامل </a:t>
            </a:r>
            <a:r>
              <a:rPr lang="ar-IQ" b="1" dirty="0" err="1"/>
              <a:t>الإحتكاك</a:t>
            </a:r>
            <a:r>
              <a:rPr lang="ar-IQ" b="1" dirty="0"/>
              <a:t> أثناء الحركة أقل من معامل </a:t>
            </a:r>
            <a:r>
              <a:rPr lang="ar-IQ" b="1" dirty="0" err="1"/>
              <a:t>الإحتكاك</a:t>
            </a:r>
            <a:r>
              <a:rPr lang="ar-IQ" b="1" dirty="0"/>
              <a:t> إثناء بدء الحركة أو أثناء الشروع بها.</a:t>
            </a:r>
          </a:p>
          <a:p>
            <a:pPr algn="just"/>
            <a:r>
              <a:rPr lang="ar-IQ" b="1" dirty="0"/>
              <a:t>:</a:t>
            </a:r>
          </a:p>
          <a:p>
            <a:pPr algn="just"/>
            <a:endParaRPr lang="ar-IQ" b="1" dirty="0"/>
          </a:p>
          <a:p>
            <a:r>
              <a:rPr lang="ar-IQ" sz="1600" dirty="0"/>
              <a:t>      </a:t>
            </a:r>
          </a:p>
        </p:txBody>
      </p:sp>
    </p:spTree>
    <p:extLst>
      <p:ext uri="{BB962C8B-B14F-4D97-AF65-F5344CB8AC3E}">
        <p14:creationId xmlns:p14="http://schemas.microsoft.com/office/powerpoint/2010/main" val="351060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79249"/>
            <a:ext cx="8712968" cy="6678751"/>
          </a:xfrm>
          <a:prstGeom prst="rect">
            <a:avLst/>
          </a:prstGeom>
        </p:spPr>
        <p:txBody>
          <a:bodyPr wrap="square">
            <a:spAutoFit/>
          </a:bodyPr>
          <a:lstStyle/>
          <a:p>
            <a:r>
              <a:rPr lang="ar-IQ" sz="2400" b="1" dirty="0">
                <a:solidFill>
                  <a:srgbClr val="FF0000"/>
                </a:solidFill>
              </a:rPr>
              <a:t>قوه الاحتكاك: هي القوه الناشئة عن التصاق بين الأسطح</a:t>
            </a:r>
            <a:r>
              <a:rPr lang="ar-IQ" sz="2000" b="1" dirty="0"/>
              <a:t>.</a:t>
            </a:r>
          </a:p>
          <a:p>
            <a:r>
              <a:rPr lang="ar-IQ" sz="2000" b="1" dirty="0"/>
              <a:t>مبادئ قوه الاحتكاك:</a:t>
            </a:r>
          </a:p>
          <a:p>
            <a:r>
              <a:rPr lang="ar-IQ" sz="2000" b="1" dirty="0">
                <a:solidFill>
                  <a:srgbClr val="0000FF"/>
                </a:solidFill>
              </a:rPr>
              <a:t>قانونها : هي تعتمد على القوه </a:t>
            </a:r>
            <a:r>
              <a:rPr lang="ar-IQ" sz="2000" b="1" dirty="0" err="1">
                <a:solidFill>
                  <a:srgbClr val="0000FF"/>
                </a:solidFill>
              </a:rPr>
              <a:t>العموديه</a:t>
            </a:r>
            <a:endParaRPr lang="ar-IQ" sz="2000" b="1" dirty="0">
              <a:solidFill>
                <a:srgbClr val="0000FF"/>
              </a:solidFill>
            </a:endParaRPr>
          </a:p>
          <a:p>
            <a:r>
              <a:rPr lang="en-US" sz="2000" b="1" dirty="0">
                <a:solidFill>
                  <a:srgbClr val="0000FF"/>
                </a:solidFill>
              </a:rPr>
              <a:t>f’ = </a:t>
            </a:r>
            <a:r>
              <a:rPr lang="el-GR" sz="2000" b="1" dirty="0">
                <a:solidFill>
                  <a:srgbClr val="0000FF"/>
                </a:solidFill>
              </a:rPr>
              <a:t>μ </a:t>
            </a:r>
            <a:r>
              <a:rPr lang="en-US" sz="2000" b="1" dirty="0">
                <a:solidFill>
                  <a:srgbClr val="0000FF"/>
                </a:solidFill>
              </a:rPr>
              <a:t>n</a:t>
            </a:r>
            <a:r>
              <a:rPr lang="ar-IQ" sz="2000" b="1" dirty="0">
                <a:solidFill>
                  <a:srgbClr val="0000FF"/>
                </a:solidFill>
              </a:rPr>
              <a:t>اتجاهها: دائما عكس </a:t>
            </a:r>
            <a:r>
              <a:rPr lang="ar-IQ" sz="2000" b="1" dirty="0" err="1">
                <a:solidFill>
                  <a:srgbClr val="0000FF"/>
                </a:solidFill>
              </a:rPr>
              <a:t>الحركه</a:t>
            </a:r>
            <a:endParaRPr lang="ar-IQ" sz="2000" b="1" dirty="0">
              <a:solidFill>
                <a:srgbClr val="0000FF"/>
              </a:solidFill>
            </a:endParaRPr>
          </a:p>
          <a:p>
            <a:r>
              <a:rPr lang="ar-IQ" sz="2000" b="1" dirty="0"/>
              <a:t>انواعها:</a:t>
            </a:r>
          </a:p>
          <a:p>
            <a:r>
              <a:rPr lang="ar-IQ" sz="2400" b="1" dirty="0">
                <a:solidFill>
                  <a:srgbClr val="FF0066"/>
                </a:solidFill>
              </a:rPr>
              <a:t>الاحتكاك السكوني</a:t>
            </a:r>
          </a:p>
          <a:p>
            <a:r>
              <a:rPr lang="ar-IQ" sz="2000" b="1" dirty="0"/>
              <a:t>يحدث الاحتكاك الساكن عندما يكون الجسمان غير متحركان بالنسبة إلى بعضهما البعض (مثل الطاولة على الأرض). معامل الاحتكاك الساكن يرمز له بالرمز (µ</a:t>
            </a:r>
            <a:r>
              <a:rPr lang="en-US" sz="2000" b="1" dirty="0"/>
              <a:t>s). </a:t>
            </a:r>
            <a:r>
              <a:rPr lang="ar-IQ" sz="2000" b="1" dirty="0"/>
              <a:t>القوة الابتدائية اللازمة لتحريك هذا الجسم تكون عادة أكبر بقليل من قوة الاحتكاك الساكن. يكون معامل الاحتكاك الساكن عادة أكبر من معامل الاحتكاك الحركي.</a:t>
            </a:r>
          </a:p>
          <a:p>
            <a:r>
              <a:rPr lang="ar-IQ" sz="2000" b="1" dirty="0">
                <a:solidFill>
                  <a:srgbClr val="FF0066"/>
                </a:solidFill>
              </a:rPr>
              <a:t>مثال على الاحتكاك الساكن هو القوة التي تمنع عجلات السيارة من الانزلاق على سطح الدوران. فعلى الرغم من أن العجلات تدور، إلا أن النقطة النسبية للحركة بين العجلة والأرض تكون ساكنة بالنسبة للأرض ولذلك يكون الاحتكاك ساكن وليس متحركا.</a:t>
            </a:r>
          </a:p>
          <a:p>
            <a:r>
              <a:rPr lang="ar-IQ" sz="2400" b="1" dirty="0">
                <a:solidFill>
                  <a:srgbClr val="00B050"/>
                </a:solidFill>
              </a:rPr>
              <a:t>الاحتكاك الحركي</a:t>
            </a:r>
          </a:p>
          <a:p>
            <a:r>
              <a:rPr lang="ar-IQ" sz="2000" b="1" dirty="0"/>
              <a:t>يحدث الاحتكاك الحركي عندما يتحرك الجسمين بالنسبة إلى بعضهما البعض ويحتك أحدهما بالآخر(مثل مزلجة على الأرض). معامل الاحتكاك الحركي يرمز له بالرمز (µ</a:t>
            </a:r>
            <a:r>
              <a:rPr lang="en-US" sz="2000" b="1" dirty="0"/>
              <a:t>k). </a:t>
            </a:r>
            <a:r>
              <a:rPr lang="ar-IQ" sz="2000" b="1" dirty="0"/>
              <a:t>ويكون عادة اقل من معامل الاحتكاك الساكن.</a:t>
            </a:r>
          </a:p>
          <a:p>
            <a:r>
              <a:rPr lang="ar-IQ" sz="2000" b="1" dirty="0">
                <a:solidFill>
                  <a:srgbClr val="FF0000"/>
                </a:solidFill>
              </a:rPr>
              <a:t>أمثلة على الاحتكاك الحركي</a:t>
            </a:r>
          </a:p>
          <a:p>
            <a:r>
              <a:rPr lang="ar-IQ" sz="2000" b="1" dirty="0">
                <a:solidFill>
                  <a:srgbClr val="FF0000"/>
                </a:solidFill>
              </a:rPr>
              <a:t>* الاحتكاك الانزلاقي: يحدث عندما يحتك جسمين صلبين ببعضهما البعض (مثل تحريك كتاب على الطاولة).</a:t>
            </a:r>
          </a:p>
        </p:txBody>
      </p:sp>
    </p:spTree>
    <p:extLst>
      <p:ext uri="{BB962C8B-B14F-4D97-AF65-F5344CB8AC3E}">
        <p14:creationId xmlns:p14="http://schemas.microsoft.com/office/powerpoint/2010/main" val="575056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7504" y="116632"/>
            <a:ext cx="8784976" cy="6160084"/>
          </a:xfrm>
          <a:prstGeom prst="rect">
            <a:avLst/>
          </a:prstGeom>
          <a:blipFill>
            <a:blip r:embed="rId2"/>
            <a:tile tx="0" ty="0" sx="100000" sy="100000" flip="none" algn="tl"/>
          </a:blipFill>
        </p:spPr>
        <p:txBody>
          <a:bodyPr wrap="square">
            <a:spAutoFit/>
          </a:bodyPr>
          <a:lstStyle/>
          <a:p>
            <a:r>
              <a:rPr lang="ar-IQ" sz="2400" b="1" dirty="0" err="1">
                <a:solidFill>
                  <a:srgbClr val="FF0066"/>
                </a:solidFill>
              </a:rPr>
              <a:t>لإستخراج</a:t>
            </a:r>
            <a:r>
              <a:rPr lang="ar-IQ" sz="2400" b="1" dirty="0">
                <a:solidFill>
                  <a:srgbClr val="FF0066"/>
                </a:solidFill>
              </a:rPr>
              <a:t> قيمة معامل </a:t>
            </a:r>
            <a:r>
              <a:rPr lang="ar-IQ" sz="2400" b="1" dirty="0" err="1">
                <a:solidFill>
                  <a:srgbClr val="FF0066"/>
                </a:solidFill>
              </a:rPr>
              <a:t>الإحتكاك</a:t>
            </a:r>
            <a:r>
              <a:rPr lang="ar-IQ" sz="2400" b="1" dirty="0">
                <a:solidFill>
                  <a:srgbClr val="FF0066"/>
                </a:solidFill>
              </a:rPr>
              <a:t> </a:t>
            </a:r>
            <a:r>
              <a:rPr lang="ar-IQ" sz="2400" b="1" dirty="0" err="1">
                <a:solidFill>
                  <a:srgbClr val="FF0066"/>
                </a:solidFill>
              </a:rPr>
              <a:t>الإنزلاقي</a:t>
            </a:r>
            <a:r>
              <a:rPr lang="ar-IQ" sz="2400" b="1" dirty="0">
                <a:solidFill>
                  <a:srgbClr val="FF0066"/>
                </a:solidFill>
              </a:rPr>
              <a:t> يمكن تطبيق هذه المعادلة </a:t>
            </a:r>
          </a:p>
          <a:p>
            <a:r>
              <a:rPr lang="ar-IQ" sz="2000" dirty="0"/>
              <a:t>                         </a:t>
            </a:r>
          </a:p>
          <a:p>
            <a:r>
              <a:rPr lang="ar-IQ" sz="2000" b="1" dirty="0"/>
              <a:t>وكذلك يستخدم </a:t>
            </a:r>
            <a:r>
              <a:rPr lang="ar-IQ" sz="2000" b="1" dirty="0" err="1"/>
              <a:t>لإستخراج</a:t>
            </a:r>
            <a:r>
              <a:rPr lang="ar-IQ" sz="2000" b="1" dirty="0"/>
              <a:t> قوة </a:t>
            </a:r>
            <a:r>
              <a:rPr lang="ar-IQ" sz="2000" b="1" dirty="0" err="1"/>
              <a:t>الإحتكاك</a:t>
            </a:r>
            <a:r>
              <a:rPr lang="ar-IQ" sz="2000" b="1" dirty="0"/>
              <a:t> أو وزن الجسم.</a:t>
            </a:r>
          </a:p>
          <a:p>
            <a:r>
              <a:rPr lang="ar-IQ" sz="2000" b="1" dirty="0"/>
              <a:t>ويتراوح معامل </a:t>
            </a:r>
            <a:r>
              <a:rPr lang="ar-IQ" sz="2000" b="1" dirty="0" err="1"/>
              <a:t>الإحتكاك</a:t>
            </a:r>
            <a:r>
              <a:rPr lang="ar-IQ" sz="2000" b="1" dirty="0"/>
              <a:t> </a:t>
            </a:r>
            <a:r>
              <a:rPr lang="ar-IQ" sz="2000" b="1" dirty="0" err="1"/>
              <a:t>الشروعي</a:t>
            </a:r>
            <a:r>
              <a:rPr lang="ar-IQ" sz="2000" b="1" dirty="0"/>
              <a:t> </a:t>
            </a:r>
            <a:r>
              <a:rPr lang="ar-IQ" sz="2000" b="1" dirty="0" err="1"/>
              <a:t>والإنزلاقي</a:t>
            </a:r>
            <a:r>
              <a:rPr lang="ar-IQ" sz="2000" b="1" dirty="0"/>
              <a:t> بين ( 1 -  0٫1 ).</a:t>
            </a:r>
          </a:p>
          <a:p>
            <a:endParaRPr lang="ar-IQ" sz="2000" b="1" dirty="0"/>
          </a:p>
          <a:p>
            <a:r>
              <a:rPr lang="ar-IQ" sz="2400" b="1" dirty="0">
                <a:solidFill>
                  <a:srgbClr val="FF0000"/>
                </a:solidFill>
              </a:rPr>
              <a:t>◄ ((  قياس </a:t>
            </a:r>
            <a:r>
              <a:rPr lang="ar-IQ" sz="2400" b="1" dirty="0" err="1">
                <a:solidFill>
                  <a:srgbClr val="FF0000"/>
                </a:solidFill>
              </a:rPr>
              <a:t>الإحتكاك</a:t>
            </a:r>
            <a:r>
              <a:rPr lang="ar-IQ" sz="2400" b="1" dirty="0">
                <a:solidFill>
                  <a:srgbClr val="FF0000"/>
                </a:solidFill>
              </a:rPr>
              <a:t> </a:t>
            </a:r>
            <a:r>
              <a:rPr lang="ar-IQ" sz="2400" b="1" dirty="0" err="1">
                <a:solidFill>
                  <a:srgbClr val="FF0000"/>
                </a:solidFill>
              </a:rPr>
              <a:t>التدحرجي</a:t>
            </a:r>
            <a:r>
              <a:rPr lang="ar-IQ" sz="2400" b="1" dirty="0">
                <a:solidFill>
                  <a:srgbClr val="FF0000"/>
                </a:solidFill>
              </a:rPr>
              <a:t>  ))</a:t>
            </a:r>
          </a:p>
          <a:p>
            <a:pPr algn="just">
              <a:lnSpc>
                <a:spcPct val="150000"/>
              </a:lnSpc>
            </a:pPr>
            <a:r>
              <a:rPr lang="ar-IQ" sz="2000" b="1" dirty="0"/>
              <a:t>لو تم مقارنة قوة </a:t>
            </a:r>
            <a:r>
              <a:rPr lang="ar-IQ" sz="2000" b="1" dirty="0" err="1"/>
              <a:t>الإحتكاك</a:t>
            </a:r>
            <a:r>
              <a:rPr lang="ar-IQ" sz="2000" b="1" dirty="0"/>
              <a:t> أثناء انزلاق الجسم وقوة </a:t>
            </a:r>
            <a:r>
              <a:rPr lang="ar-IQ" sz="2000" b="1" dirty="0" err="1"/>
              <a:t>الإحتكاك</a:t>
            </a:r>
            <a:r>
              <a:rPr lang="ar-IQ" sz="2000" b="1" dirty="0"/>
              <a:t> أثناء وضعهِ على عجلات ودحرجتهُ ؛ نجد أن قوة </a:t>
            </a:r>
            <a:r>
              <a:rPr lang="ar-IQ" sz="2000" b="1" dirty="0" err="1"/>
              <a:t>الإحتكاك</a:t>
            </a:r>
            <a:r>
              <a:rPr lang="ar-IQ" sz="2000" b="1" dirty="0"/>
              <a:t> في الحالة الأولى أكبر بكثير منها في الحالة الثانية، وهذا ناشئ عن طبيعة </a:t>
            </a:r>
            <a:r>
              <a:rPr lang="ar-IQ" sz="2000" b="1" dirty="0" err="1"/>
              <a:t>إتصال</a:t>
            </a:r>
            <a:r>
              <a:rPr lang="ar-IQ" sz="2000" b="1" dirty="0"/>
              <a:t> الجسم المتدحرج بالسطح الذي تتم عليهِ الحركة وكلما كان الجسم المتدحرج والسطح أكثر صلابه قلت قوة </a:t>
            </a:r>
            <a:r>
              <a:rPr lang="ar-IQ" sz="2000" b="1" dirty="0" err="1"/>
              <a:t>الإحتكاك</a:t>
            </a:r>
            <a:r>
              <a:rPr lang="ar-IQ" sz="2000" b="1" dirty="0"/>
              <a:t> ، وهذا ما يفسر لنا زيادة قوة </a:t>
            </a:r>
            <a:r>
              <a:rPr lang="ar-IQ" sz="2000" b="1" dirty="0" err="1"/>
              <a:t>الإحتكاك</a:t>
            </a:r>
            <a:r>
              <a:rPr lang="ar-IQ" sz="2000" b="1" dirty="0"/>
              <a:t> بين عجلة الدراجة الهوائية ذات الهواء القليل ، يعني </a:t>
            </a:r>
            <a:r>
              <a:rPr lang="ar-IQ" sz="2000" b="1" dirty="0" err="1"/>
              <a:t>إتساع</a:t>
            </a:r>
            <a:r>
              <a:rPr lang="ar-IQ" sz="2000" b="1" dirty="0"/>
              <a:t> مساحة </a:t>
            </a:r>
            <a:r>
              <a:rPr lang="ar-IQ" sz="2000" b="1" dirty="0" err="1"/>
              <a:t>إتصال</a:t>
            </a:r>
            <a:r>
              <a:rPr lang="ar-IQ" sz="2000" b="1" dirty="0"/>
              <a:t> الجسم المتدحرج </a:t>
            </a:r>
            <a:r>
              <a:rPr lang="ar-IQ" sz="2000" b="1" dirty="0" err="1"/>
              <a:t>بالارض</a:t>
            </a:r>
            <a:r>
              <a:rPr lang="ar-IQ" sz="2000" b="1" dirty="0"/>
              <a:t> ، وأيضاً من خلال دحرجة كرتين أحداهما مملوءة بالهواء والاخرى هواء </a:t>
            </a:r>
            <a:r>
              <a:rPr lang="ar-IQ" sz="2000" b="1" dirty="0" err="1"/>
              <a:t>ئوها</a:t>
            </a:r>
            <a:r>
              <a:rPr lang="ar-IQ" sz="2000" b="1" dirty="0"/>
              <a:t> قليل ، اذا سلطت عليها القوة نفسها وتدحرجا على نفس الارض نجد أن الكرة المملوءة بالهواء جيداً تستمر بالحركة الى مسافة أبعد ، ومن العوامل المؤثرة الاخرى في مقدار قوة </a:t>
            </a:r>
            <a:r>
              <a:rPr lang="ar-IQ" sz="2000" b="1" dirty="0" err="1"/>
              <a:t>الإحتكاك</a:t>
            </a:r>
            <a:r>
              <a:rPr lang="ar-IQ" sz="2000" b="1" dirty="0"/>
              <a:t> ( درجة مرونة السطح ) ففي حالة دحرجة كرتين بنفس المواصفات وتسلط عليها نفس القوة ولكن أحداهما تتدحرج على أرض صلبة والاخرى على أرض رملية نجد ان الكرة تستمر على الارض</a:t>
            </a:r>
            <a:r>
              <a:rPr lang="ar-IQ" dirty="0"/>
              <a:t>.</a:t>
            </a:r>
          </a:p>
        </p:txBody>
      </p:sp>
    </p:spTree>
    <p:extLst>
      <p:ext uri="{BB962C8B-B14F-4D97-AF65-F5344CB8AC3E}">
        <p14:creationId xmlns:p14="http://schemas.microsoft.com/office/powerpoint/2010/main" val="249049753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1935</Words>
  <Application>Microsoft Office PowerPoint</Application>
  <PresentationFormat>On-screen Show (4:3)</PresentationFormat>
  <Paragraphs>170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Diwani Simple Outline</vt:lpstr>
      <vt:lpstr>PT Bold Mirror</vt:lpstr>
      <vt:lpstr>Times New Roman</vt: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Prof.Phd.Mustafa Alshibeeb</dc:creator>
  <cp:lastModifiedBy>hp</cp:lastModifiedBy>
  <cp:revision>1</cp:revision>
  <dcterms:created xsi:type="dcterms:W3CDTF">2018-12-15T14:14:15Z</dcterms:created>
  <dcterms:modified xsi:type="dcterms:W3CDTF">2018-12-15T15:13:31Z</dcterms:modified>
</cp:coreProperties>
</file>